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media/image4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3"/>
    <p:sldId id="257" r:id="rId4"/>
    <p:sldId id="258" r:id="rId5"/>
    <p:sldId id="277" r:id="rId6"/>
    <p:sldId id="260" r:id="rId7"/>
    <p:sldId id="294" r:id="rId8"/>
    <p:sldId id="266" r:id="rId9"/>
    <p:sldId id="275" r:id="rId10"/>
    <p:sldId id="261" r:id="rId11"/>
    <p:sldId id="295" r:id="rId12"/>
    <p:sldId id="299" r:id="rId13"/>
    <p:sldId id="301" r:id="rId14"/>
    <p:sldId id="303" r:id="rId15"/>
    <p:sldId id="313" r:id="rId16"/>
    <p:sldId id="308" r:id="rId17"/>
    <p:sldId id="332" r:id="rId18"/>
    <p:sldId id="334" r:id="rId19"/>
    <p:sldId id="335" r:id="rId20"/>
    <p:sldId id="296" r:id="rId21"/>
    <p:sldId id="298" r:id="rId22"/>
    <p:sldId id="333" r:id="rId23"/>
    <p:sldId id="271" r:id="rId24"/>
  </p:sldIdLst>
  <p:sldSz cx="12192000" cy="6858000"/>
  <p:notesSz cx="6858000" cy="9144000"/>
  <p:embeddedFontLst>
    <p:embeddedFont>
      <p:font typeface="思源黑体 CN Regular" panose="020B0500000000000000" charset="-122"/>
      <p:regular r:id="rId30"/>
    </p:embeddedFont>
    <p:embeddedFont>
      <p:font typeface="方正公文小标宋" panose="02000500000000000000" charset="-122"/>
      <p:regular r:id="rId31"/>
    </p:embeddedFont>
    <p:embeddedFont>
      <p:font typeface="Arial Black" panose="020B0A04020102020204" charset="0"/>
      <p:bold r:id="rId32"/>
    </p:embeddedFont>
    <p:embeddedFont>
      <p:font typeface="Yu Gothic UI Semibold" panose="020B0700000000000000" charset="-128"/>
      <p:bold r:id="rId33"/>
    </p:embeddedFont>
    <p:embeddedFont>
      <p:font typeface="黑体" panose="02010609060101010101" charset="-122"/>
      <p:regular r:id="rId34"/>
    </p:embeddedFont>
    <p:embeddedFont>
      <p:font typeface="思源黑体 CN Bold" panose="020B0800000000000000" charset="-122"/>
      <p:bold r:id="rId35"/>
    </p:embeddedFont>
    <p:embeddedFont>
      <p:font typeface="Bahnschrift SemiBold" panose="020B0502040204020203" charset="0"/>
      <p:bold r:id="rId36"/>
    </p:embeddedFont>
  </p:embeddedFontLst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52" userDrawn="1">
          <p15:clr>
            <a:srgbClr val="A4A3A4"/>
          </p15:clr>
        </p15:guide>
        <p15:guide id="2" pos="517" userDrawn="1">
          <p15:clr>
            <a:srgbClr val="A4A3A4"/>
          </p15:clr>
        </p15:guide>
        <p15:guide id="3" pos="7238" userDrawn="1">
          <p15:clr>
            <a:srgbClr val="A4A3A4"/>
          </p15:clr>
        </p15:guide>
        <p15:guide id="4" orient="horz" pos="270" userDrawn="1">
          <p15:clr>
            <a:srgbClr val="A4A3A4"/>
          </p15:clr>
        </p15:guide>
        <p15:guide id="5" pos="5660" userDrawn="1">
          <p15:clr>
            <a:srgbClr val="A4A3A4"/>
          </p15:clr>
        </p15:guide>
        <p15:guide id="6" orient="horz" pos="11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382A"/>
    <a:srgbClr val="10705A"/>
    <a:srgbClr val="FBEADA"/>
    <a:srgbClr val="F0FFFF"/>
    <a:srgbClr val="FFFAE8"/>
    <a:srgbClr val="E5F6DA"/>
    <a:srgbClr val="FFFFFF"/>
    <a:srgbClr val="404040"/>
    <a:srgbClr val="267A63"/>
    <a:srgbClr val="0327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2804" y="1756"/>
      </p:cViewPr>
      <p:guideLst>
        <p:guide orient="horz" pos="3852"/>
        <p:guide pos="517"/>
        <p:guide pos="7238"/>
        <p:guide orient="horz" pos="270"/>
        <p:guide pos="5660"/>
        <p:guide orient="horz" pos="119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gs" Target="tags/tag197.xml"/><Relationship Id="rId36" Type="http://schemas.openxmlformats.org/officeDocument/2006/relationships/font" Target="fonts/font7.fntdata"/><Relationship Id="rId35" Type="http://schemas.openxmlformats.org/officeDocument/2006/relationships/font" Target="fonts/font6.fntdata"/><Relationship Id="rId34" Type="http://schemas.openxmlformats.org/officeDocument/2006/relationships/font" Target="fonts/font5.fntdata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思源黑体 CN Regular" panose="020B0500000000000000" charset="-122"/>
                <a:ea typeface="思源黑体 CN Regular" panose="020B0500000000000000" charset="-122"/>
              </a:rPr>
            </a:fld>
            <a:endParaRPr lang="zh-CN" altLang="en-US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思源黑体 CN Regular" panose="020B0500000000000000" charset="-122"/>
                <a:ea typeface="思源黑体 CN Regular" panose="020B0500000000000000" charset="-122"/>
              </a:rPr>
            </a:fld>
            <a:endParaRPr lang="zh-CN" altLang="en-US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Regular" panose="020B0500000000000000" charset="-122"/>
                <a:ea typeface="思源黑体 CN Regular" panose="020B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Regular" panose="020B0500000000000000" charset="-122"/>
                <a:ea typeface="思源黑体 CN Regular" panose="020B05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Regular" panose="020B0500000000000000" charset="-122"/>
                <a:ea typeface="思源黑体 CN Regular" panose="020B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Regular" panose="020B0500000000000000" charset="-122"/>
                <a:ea typeface="思源黑体 CN Regular" panose="020B05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charset="-122"/>
        <a:ea typeface="思源黑体 CN Regular" panose="020B0500000000000000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charset="-122"/>
        <a:ea typeface="思源黑体 CN Regular" panose="020B0500000000000000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charset="-122"/>
        <a:ea typeface="思源黑体 CN Regular" panose="020B0500000000000000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charset="-122"/>
        <a:ea typeface="思源黑体 CN Regular" panose="020B0500000000000000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charset="-122"/>
        <a:ea typeface="思源黑体 CN Regular" panose="020B0500000000000000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936E-BFBD-4D5A-B050-3EEA1CC2A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A3790-0024-4035-83A6-C60228C5F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936E-BFBD-4D5A-B050-3EEA1CC2A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A3790-0024-4035-83A6-C60228C5F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936E-BFBD-4D5A-B050-3EEA1CC2A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A3790-0024-4035-83A6-C60228C5F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936E-BFBD-4D5A-B050-3EEA1CC2A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A3790-0024-4035-83A6-C60228C5F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936E-BFBD-4D5A-B050-3EEA1CC2A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A3790-0024-4035-83A6-C60228C5F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936E-BFBD-4D5A-B050-3EEA1CC2A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A3790-0024-4035-83A6-C60228C5F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936E-BFBD-4D5A-B050-3EEA1CC2A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A3790-0024-4035-83A6-C60228C5F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936E-BFBD-4D5A-B050-3EEA1CC2A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A3790-0024-4035-83A6-C60228C5F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936E-BFBD-4D5A-B050-3EEA1CC2A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A3790-0024-4035-83A6-C60228C5F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936E-BFBD-4D5A-B050-3EEA1CC2A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A3790-0024-4035-83A6-C60228C5F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936E-BFBD-4D5A-B050-3EEA1CC2A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A3790-0024-4035-83A6-C60228C5F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F936E-BFBD-4D5A-B050-3EEA1CC2A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A3790-0024-4035-83A6-C60228C5FAF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66.xml"/><Relationship Id="rId6" Type="http://schemas.openxmlformats.org/officeDocument/2006/relationships/tags" Target="../tags/tag165.xml"/><Relationship Id="rId5" Type="http://schemas.openxmlformats.org/officeDocument/2006/relationships/tags" Target="../tags/tag164.xml"/><Relationship Id="rId4" Type="http://schemas.openxmlformats.org/officeDocument/2006/relationships/tags" Target="../tags/tag163.xml"/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71.xml"/><Relationship Id="rId7" Type="http://schemas.openxmlformats.org/officeDocument/2006/relationships/tags" Target="../tags/tag170.xml"/><Relationship Id="rId6" Type="http://schemas.openxmlformats.org/officeDocument/2006/relationships/tags" Target="../tags/tag169.xml"/><Relationship Id="rId5" Type="http://schemas.openxmlformats.org/officeDocument/2006/relationships/tags" Target="../tags/tag168.xml"/><Relationship Id="rId4" Type="http://schemas.openxmlformats.org/officeDocument/2006/relationships/tags" Target="../tags/tag167.xml"/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4.svg"/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4.svg"/><Relationship Id="rId2" Type="http://schemas.openxmlformats.org/officeDocument/2006/relationships/tags" Target="../tags/tag2.xml"/><Relationship Id="rId19" Type="http://schemas.openxmlformats.org/officeDocument/2006/relationships/image" Target="../media/image3.png"/><Relationship Id="rId18" Type="http://schemas.openxmlformats.org/officeDocument/2006/relationships/image" Target="../media/image5.jpeg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178.xml"/><Relationship Id="rId8" Type="http://schemas.openxmlformats.org/officeDocument/2006/relationships/tags" Target="../tags/tag177.xml"/><Relationship Id="rId7" Type="http://schemas.openxmlformats.org/officeDocument/2006/relationships/tags" Target="../tags/tag176.xml"/><Relationship Id="rId6" Type="http://schemas.openxmlformats.org/officeDocument/2006/relationships/tags" Target="../tags/tag175.xml"/><Relationship Id="rId5" Type="http://schemas.openxmlformats.org/officeDocument/2006/relationships/tags" Target="../tags/tag174.xml"/><Relationship Id="rId4" Type="http://schemas.openxmlformats.org/officeDocument/2006/relationships/tags" Target="../tags/tag173.xml"/><Relationship Id="rId3" Type="http://schemas.openxmlformats.org/officeDocument/2006/relationships/tags" Target="../tags/tag172.xml"/><Relationship Id="rId28" Type="http://schemas.openxmlformats.org/officeDocument/2006/relationships/slideLayout" Target="../slideLayouts/slideLayout2.xml"/><Relationship Id="rId27" Type="http://schemas.openxmlformats.org/officeDocument/2006/relationships/tags" Target="../tags/tag196.xml"/><Relationship Id="rId26" Type="http://schemas.openxmlformats.org/officeDocument/2006/relationships/tags" Target="../tags/tag195.xml"/><Relationship Id="rId25" Type="http://schemas.openxmlformats.org/officeDocument/2006/relationships/tags" Target="../tags/tag194.xml"/><Relationship Id="rId24" Type="http://schemas.openxmlformats.org/officeDocument/2006/relationships/tags" Target="../tags/tag193.xml"/><Relationship Id="rId23" Type="http://schemas.openxmlformats.org/officeDocument/2006/relationships/tags" Target="../tags/tag192.xml"/><Relationship Id="rId22" Type="http://schemas.openxmlformats.org/officeDocument/2006/relationships/tags" Target="../tags/tag191.xml"/><Relationship Id="rId21" Type="http://schemas.openxmlformats.org/officeDocument/2006/relationships/tags" Target="../tags/tag190.xml"/><Relationship Id="rId20" Type="http://schemas.openxmlformats.org/officeDocument/2006/relationships/tags" Target="../tags/tag189.xml"/><Relationship Id="rId2" Type="http://schemas.openxmlformats.org/officeDocument/2006/relationships/image" Target="../media/image11.png"/><Relationship Id="rId19" Type="http://schemas.openxmlformats.org/officeDocument/2006/relationships/tags" Target="../tags/tag188.xml"/><Relationship Id="rId18" Type="http://schemas.openxmlformats.org/officeDocument/2006/relationships/tags" Target="../tags/tag187.xml"/><Relationship Id="rId17" Type="http://schemas.openxmlformats.org/officeDocument/2006/relationships/tags" Target="../tags/tag186.xml"/><Relationship Id="rId16" Type="http://schemas.openxmlformats.org/officeDocument/2006/relationships/tags" Target="../tags/tag185.xml"/><Relationship Id="rId15" Type="http://schemas.openxmlformats.org/officeDocument/2006/relationships/tags" Target="../tags/tag184.xml"/><Relationship Id="rId14" Type="http://schemas.openxmlformats.org/officeDocument/2006/relationships/tags" Target="../tags/tag183.xml"/><Relationship Id="rId13" Type="http://schemas.openxmlformats.org/officeDocument/2006/relationships/tags" Target="../tags/tag182.xml"/><Relationship Id="rId12" Type="http://schemas.openxmlformats.org/officeDocument/2006/relationships/tags" Target="../tags/tag181.xml"/><Relationship Id="rId11" Type="http://schemas.openxmlformats.org/officeDocument/2006/relationships/tags" Target="../tags/tag180.xml"/><Relationship Id="rId10" Type="http://schemas.openxmlformats.org/officeDocument/2006/relationships/tags" Target="../tags/tag179.xml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4.svg"/><Relationship Id="rId13" Type="http://schemas.openxmlformats.org/officeDocument/2006/relationships/image" Target="../media/image3.png"/><Relationship Id="rId12" Type="http://schemas.openxmlformats.org/officeDocument/2006/relationships/image" Target="../media/image8.png"/><Relationship Id="rId11" Type="http://schemas.openxmlformats.org/officeDocument/2006/relationships/image" Target="../media/image7.png"/><Relationship Id="rId10" Type="http://schemas.openxmlformats.org/officeDocument/2006/relationships/tags" Target="../tags/tag27.xml"/><Relationship Id="rId1" Type="http://schemas.openxmlformats.org/officeDocument/2006/relationships/tags" Target="../tags/tag1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3" Type="http://schemas.openxmlformats.org/officeDocument/2006/relationships/slideLayout" Target="../slideLayouts/slideLayout2.xml"/><Relationship Id="rId32" Type="http://schemas.openxmlformats.org/officeDocument/2006/relationships/image" Target="../media/image9.png"/><Relationship Id="rId31" Type="http://schemas.openxmlformats.org/officeDocument/2006/relationships/image" Target="../media/image4.svg"/><Relationship Id="rId30" Type="http://schemas.openxmlformats.org/officeDocument/2006/relationships/image" Target="../media/image3.png"/><Relationship Id="rId3" Type="http://schemas.openxmlformats.org/officeDocument/2006/relationships/tags" Target="../tags/tag30.xml"/><Relationship Id="rId29" Type="http://schemas.openxmlformats.org/officeDocument/2006/relationships/tags" Target="../tags/tag56.xml"/><Relationship Id="rId28" Type="http://schemas.openxmlformats.org/officeDocument/2006/relationships/tags" Target="../tags/tag55.xml"/><Relationship Id="rId27" Type="http://schemas.openxmlformats.org/officeDocument/2006/relationships/tags" Target="../tags/tag54.xml"/><Relationship Id="rId26" Type="http://schemas.openxmlformats.org/officeDocument/2006/relationships/tags" Target="../tags/tag53.xml"/><Relationship Id="rId25" Type="http://schemas.openxmlformats.org/officeDocument/2006/relationships/tags" Target="../tags/tag52.xml"/><Relationship Id="rId24" Type="http://schemas.openxmlformats.org/officeDocument/2006/relationships/tags" Target="../tags/tag51.xml"/><Relationship Id="rId23" Type="http://schemas.openxmlformats.org/officeDocument/2006/relationships/tags" Target="../tags/tag50.xml"/><Relationship Id="rId22" Type="http://schemas.openxmlformats.org/officeDocument/2006/relationships/tags" Target="../tags/tag49.xml"/><Relationship Id="rId21" Type="http://schemas.openxmlformats.org/officeDocument/2006/relationships/tags" Target="../tags/tag48.xml"/><Relationship Id="rId20" Type="http://schemas.openxmlformats.org/officeDocument/2006/relationships/tags" Target="../tags/tag47.xml"/><Relationship Id="rId2" Type="http://schemas.openxmlformats.org/officeDocument/2006/relationships/tags" Target="../tags/tag29.xml"/><Relationship Id="rId19" Type="http://schemas.openxmlformats.org/officeDocument/2006/relationships/tags" Target="../tags/tag46.xml"/><Relationship Id="rId18" Type="http://schemas.openxmlformats.org/officeDocument/2006/relationships/tags" Target="../tags/tag45.xml"/><Relationship Id="rId17" Type="http://schemas.openxmlformats.org/officeDocument/2006/relationships/tags" Target="../tags/tag44.xml"/><Relationship Id="rId16" Type="http://schemas.openxmlformats.org/officeDocument/2006/relationships/tags" Target="../tags/tag43.xml"/><Relationship Id="rId15" Type="http://schemas.openxmlformats.org/officeDocument/2006/relationships/tags" Target="../tags/tag42.xml"/><Relationship Id="rId14" Type="http://schemas.openxmlformats.org/officeDocument/2006/relationships/tags" Target="../tags/tag41.xml"/><Relationship Id="rId13" Type="http://schemas.openxmlformats.org/officeDocument/2006/relationships/tags" Target="../tags/tag40.xml"/><Relationship Id="rId12" Type="http://schemas.openxmlformats.org/officeDocument/2006/relationships/tags" Target="../tags/tag39.xml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tags" Target="../tags/tag28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65.xml"/><Relationship Id="rId8" Type="http://schemas.openxmlformats.org/officeDocument/2006/relationships/tags" Target="../tags/tag64.xml"/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6" Type="http://schemas.openxmlformats.org/officeDocument/2006/relationships/slideLayout" Target="../slideLayouts/slideLayout2.xml"/><Relationship Id="rId45" Type="http://schemas.openxmlformats.org/officeDocument/2006/relationships/image" Target="../media/image10.png"/><Relationship Id="rId44" Type="http://schemas.openxmlformats.org/officeDocument/2006/relationships/tags" Target="../tags/tag98.xml"/><Relationship Id="rId43" Type="http://schemas.openxmlformats.org/officeDocument/2006/relationships/tags" Target="../tags/tag97.xml"/><Relationship Id="rId42" Type="http://schemas.openxmlformats.org/officeDocument/2006/relationships/tags" Target="../tags/tag96.xml"/><Relationship Id="rId41" Type="http://schemas.openxmlformats.org/officeDocument/2006/relationships/tags" Target="../tags/tag95.xml"/><Relationship Id="rId40" Type="http://schemas.openxmlformats.org/officeDocument/2006/relationships/tags" Target="../tags/tag94.xml"/><Relationship Id="rId4" Type="http://schemas.openxmlformats.org/officeDocument/2006/relationships/tags" Target="../tags/tag60.xml"/><Relationship Id="rId39" Type="http://schemas.openxmlformats.org/officeDocument/2006/relationships/tags" Target="../tags/tag93.xml"/><Relationship Id="rId38" Type="http://schemas.openxmlformats.org/officeDocument/2006/relationships/tags" Target="../tags/tag92.xml"/><Relationship Id="rId37" Type="http://schemas.openxmlformats.org/officeDocument/2006/relationships/tags" Target="../tags/tag91.xml"/><Relationship Id="rId36" Type="http://schemas.openxmlformats.org/officeDocument/2006/relationships/tags" Target="../tags/tag90.xml"/><Relationship Id="rId35" Type="http://schemas.openxmlformats.org/officeDocument/2006/relationships/tags" Target="../tags/tag89.xml"/><Relationship Id="rId34" Type="http://schemas.openxmlformats.org/officeDocument/2006/relationships/image" Target="../media/image4.svg"/><Relationship Id="rId33" Type="http://schemas.openxmlformats.org/officeDocument/2006/relationships/image" Target="../media/image3.png"/><Relationship Id="rId32" Type="http://schemas.openxmlformats.org/officeDocument/2006/relationships/tags" Target="../tags/tag88.xml"/><Relationship Id="rId31" Type="http://schemas.openxmlformats.org/officeDocument/2006/relationships/tags" Target="../tags/tag87.xml"/><Relationship Id="rId30" Type="http://schemas.openxmlformats.org/officeDocument/2006/relationships/tags" Target="../tags/tag86.xml"/><Relationship Id="rId3" Type="http://schemas.openxmlformats.org/officeDocument/2006/relationships/tags" Target="../tags/tag59.xml"/><Relationship Id="rId29" Type="http://schemas.openxmlformats.org/officeDocument/2006/relationships/tags" Target="../tags/tag85.xml"/><Relationship Id="rId28" Type="http://schemas.openxmlformats.org/officeDocument/2006/relationships/tags" Target="../tags/tag84.xml"/><Relationship Id="rId27" Type="http://schemas.openxmlformats.org/officeDocument/2006/relationships/tags" Target="../tags/tag83.xml"/><Relationship Id="rId26" Type="http://schemas.openxmlformats.org/officeDocument/2006/relationships/tags" Target="../tags/tag82.xml"/><Relationship Id="rId25" Type="http://schemas.openxmlformats.org/officeDocument/2006/relationships/tags" Target="../tags/tag81.xml"/><Relationship Id="rId24" Type="http://schemas.openxmlformats.org/officeDocument/2006/relationships/tags" Target="../tags/tag80.xml"/><Relationship Id="rId23" Type="http://schemas.openxmlformats.org/officeDocument/2006/relationships/tags" Target="../tags/tag79.xml"/><Relationship Id="rId22" Type="http://schemas.openxmlformats.org/officeDocument/2006/relationships/tags" Target="../tags/tag78.xml"/><Relationship Id="rId21" Type="http://schemas.openxmlformats.org/officeDocument/2006/relationships/tags" Target="../tags/tag77.xml"/><Relationship Id="rId20" Type="http://schemas.openxmlformats.org/officeDocument/2006/relationships/tags" Target="../tags/tag76.xml"/><Relationship Id="rId2" Type="http://schemas.openxmlformats.org/officeDocument/2006/relationships/tags" Target="../tags/tag58.xml"/><Relationship Id="rId19" Type="http://schemas.openxmlformats.org/officeDocument/2006/relationships/tags" Target="../tags/tag75.xml"/><Relationship Id="rId18" Type="http://schemas.openxmlformats.org/officeDocument/2006/relationships/tags" Target="../tags/tag74.xml"/><Relationship Id="rId17" Type="http://schemas.openxmlformats.org/officeDocument/2006/relationships/tags" Target="../tags/tag73.xml"/><Relationship Id="rId16" Type="http://schemas.openxmlformats.org/officeDocument/2006/relationships/tags" Target="../tags/tag72.xml"/><Relationship Id="rId15" Type="http://schemas.openxmlformats.org/officeDocument/2006/relationships/tags" Target="../tags/tag71.xml"/><Relationship Id="rId14" Type="http://schemas.openxmlformats.org/officeDocument/2006/relationships/tags" Target="../tags/tag70.xml"/><Relationship Id="rId13" Type="http://schemas.openxmlformats.org/officeDocument/2006/relationships/tags" Target="../tags/tag69.xml"/><Relationship Id="rId12" Type="http://schemas.openxmlformats.org/officeDocument/2006/relationships/tags" Target="../tags/tag68.xml"/><Relationship Id="rId11" Type="http://schemas.openxmlformats.org/officeDocument/2006/relationships/tags" Target="../tags/tag67.xml"/><Relationship Id="rId10" Type="http://schemas.openxmlformats.org/officeDocument/2006/relationships/tags" Target="../tags/tag66.xml"/><Relationship Id="rId1" Type="http://schemas.openxmlformats.org/officeDocument/2006/relationships/tags" Target="../tags/tag5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06.xml"/><Relationship Id="rId8" Type="http://schemas.openxmlformats.org/officeDocument/2006/relationships/tags" Target="../tags/tag105.xml"/><Relationship Id="rId7" Type="http://schemas.openxmlformats.org/officeDocument/2006/relationships/tags" Target="../tags/tag104.xml"/><Relationship Id="rId66" Type="http://schemas.openxmlformats.org/officeDocument/2006/relationships/slideLayout" Target="../slideLayouts/slideLayout2.xml"/><Relationship Id="rId65" Type="http://schemas.openxmlformats.org/officeDocument/2006/relationships/tags" Target="../tags/tag160.xml"/><Relationship Id="rId64" Type="http://schemas.openxmlformats.org/officeDocument/2006/relationships/tags" Target="../tags/tag159.xml"/><Relationship Id="rId63" Type="http://schemas.openxmlformats.org/officeDocument/2006/relationships/tags" Target="../tags/tag158.xml"/><Relationship Id="rId62" Type="http://schemas.openxmlformats.org/officeDocument/2006/relationships/tags" Target="../tags/tag157.xml"/><Relationship Id="rId61" Type="http://schemas.openxmlformats.org/officeDocument/2006/relationships/tags" Target="../tags/tag156.xml"/><Relationship Id="rId60" Type="http://schemas.openxmlformats.org/officeDocument/2006/relationships/tags" Target="../tags/tag155.xml"/><Relationship Id="rId6" Type="http://schemas.openxmlformats.org/officeDocument/2006/relationships/tags" Target="../tags/tag103.xml"/><Relationship Id="rId59" Type="http://schemas.openxmlformats.org/officeDocument/2006/relationships/tags" Target="../tags/tag154.xml"/><Relationship Id="rId58" Type="http://schemas.openxmlformats.org/officeDocument/2006/relationships/tags" Target="../tags/tag153.xml"/><Relationship Id="rId57" Type="http://schemas.openxmlformats.org/officeDocument/2006/relationships/tags" Target="../tags/tag152.xml"/><Relationship Id="rId56" Type="http://schemas.openxmlformats.org/officeDocument/2006/relationships/tags" Target="../tags/tag151.xml"/><Relationship Id="rId55" Type="http://schemas.openxmlformats.org/officeDocument/2006/relationships/tags" Target="../tags/tag150.xml"/><Relationship Id="rId54" Type="http://schemas.openxmlformats.org/officeDocument/2006/relationships/tags" Target="../tags/tag149.xml"/><Relationship Id="rId53" Type="http://schemas.openxmlformats.org/officeDocument/2006/relationships/tags" Target="../tags/tag148.xml"/><Relationship Id="rId52" Type="http://schemas.openxmlformats.org/officeDocument/2006/relationships/tags" Target="../tags/tag147.xml"/><Relationship Id="rId51" Type="http://schemas.openxmlformats.org/officeDocument/2006/relationships/tags" Target="../tags/tag146.xml"/><Relationship Id="rId50" Type="http://schemas.openxmlformats.org/officeDocument/2006/relationships/tags" Target="../tags/tag145.xml"/><Relationship Id="rId5" Type="http://schemas.openxmlformats.org/officeDocument/2006/relationships/tags" Target="../tags/tag102.xml"/><Relationship Id="rId49" Type="http://schemas.openxmlformats.org/officeDocument/2006/relationships/tags" Target="../tags/tag144.xml"/><Relationship Id="rId48" Type="http://schemas.openxmlformats.org/officeDocument/2006/relationships/tags" Target="../tags/tag143.xml"/><Relationship Id="rId47" Type="http://schemas.openxmlformats.org/officeDocument/2006/relationships/tags" Target="../tags/tag142.xml"/><Relationship Id="rId46" Type="http://schemas.openxmlformats.org/officeDocument/2006/relationships/tags" Target="../tags/tag141.xml"/><Relationship Id="rId45" Type="http://schemas.openxmlformats.org/officeDocument/2006/relationships/tags" Target="../tags/tag140.xml"/><Relationship Id="rId44" Type="http://schemas.openxmlformats.org/officeDocument/2006/relationships/tags" Target="../tags/tag139.xml"/><Relationship Id="rId43" Type="http://schemas.openxmlformats.org/officeDocument/2006/relationships/tags" Target="../tags/tag138.xml"/><Relationship Id="rId42" Type="http://schemas.openxmlformats.org/officeDocument/2006/relationships/tags" Target="../tags/tag137.xml"/><Relationship Id="rId41" Type="http://schemas.openxmlformats.org/officeDocument/2006/relationships/tags" Target="../tags/tag136.xml"/><Relationship Id="rId40" Type="http://schemas.openxmlformats.org/officeDocument/2006/relationships/tags" Target="../tags/tag135.xml"/><Relationship Id="rId4" Type="http://schemas.openxmlformats.org/officeDocument/2006/relationships/tags" Target="../tags/tag101.xml"/><Relationship Id="rId39" Type="http://schemas.openxmlformats.org/officeDocument/2006/relationships/tags" Target="../tags/tag134.xml"/><Relationship Id="rId38" Type="http://schemas.openxmlformats.org/officeDocument/2006/relationships/tags" Target="../tags/tag133.xml"/><Relationship Id="rId37" Type="http://schemas.openxmlformats.org/officeDocument/2006/relationships/tags" Target="../tags/tag132.xml"/><Relationship Id="rId36" Type="http://schemas.openxmlformats.org/officeDocument/2006/relationships/tags" Target="../tags/tag131.xml"/><Relationship Id="rId35" Type="http://schemas.openxmlformats.org/officeDocument/2006/relationships/tags" Target="../tags/tag130.xml"/><Relationship Id="rId34" Type="http://schemas.openxmlformats.org/officeDocument/2006/relationships/image" Target="../media/image4.svg"/><Relationship Id="rId33" Type="http://schemas.openxmlformats.org/officeDocument/2006/relationships/image" Target="../media/image3.png"/><Relationship Id="rId32" Type="http://schemas.openxmlformats.org/officeDocument/2006/relationships/tags" Target="../tags/tag129.xml"/><Relationship Id="rId31" Type="http://schemas.openxmlformats.org/officeDocument/2006/relationships/tags" Target="../tags/tag128.xml"/><Relationship Id="rId30" Type="http://schemas.openxmlformats.org/officeDocument/2006/relationships/tags" Target="../tags/tag127.xml"/><Relationship Id="rId3" Type="http://schemas.openxmlformats.org/officeDocument/2006/relationships/tags" Target="../tags/tag100.xml"/><Relationship Id="rId29" Type="http://schemas.openxmlformats.org/officeDocument/2006/relationships/tags" Target="../tags/tag126.xml"/><Relationship Id="rId28" Type="http://schemas.openxmlformats.org/officeDocument/2006/relationships/tags" Target="../tags/tag125.xml"/><Relationship Id="rId27" Type="http://schemas.openxmlformats.org/officeDocument/2006/relationships/tags" Target="../tags/tag124.xml"/><Relationship Id="rId26" Type="http://schemas.openxmlformats.org/officeDocument/2006/relationships/tags" Target="../tags/tag123.xml"/><Relationship Id="rId25" Type="http://schemas.openxmlformats.org/officeDocument/2006/relationships/tags" Target="../tags/tag122.xml"/><Relationship Id="rId24" Type="http://schemas.openxmlformats.org/officeDocument/2006/relationships/tags" Target="../tags/tag121.xml"/><Relationship Id="rId23" Type="http://schemas.openxmlformats.org/officeDocument/2006/relationships/tags" Target="../tags/tag120.xml"/><Relationship Id="rId22" Type="http://schemas.openxmlformats.org/officeDocument/2006/relationships/tags" Target="../tags/tag119.xml"/><Relationship Id="rId21" Type="http://schemas.openxmlformats.org/officeDocument/2006/relationships/tags" Target="../tags/tag118.xml"/><Relationship Id="rId20" Type="http://schemas.openxmlformats.org/officeDocument/2006/relationships/tags" Target="../tags/tag117.xml"/><Relationship Id="rId2" Type="http://schemas.openxmlformats.org/officeDocument/2006/relationships/tags" Target="../tags/tag99.xml"/><Relationship Id="rId19" Type="http://schemas.openxmlformats.org/officeDocument/2006/relationships/tags" Target="../tags/tag116.xml"/><Relationship Id="rId18" Type="http://schemas.openxmlformats.org/officeDocument/2006/relationships/tags" Target="../tags/tag115.xml"/><Relationship Id="rId17" Type="http://schemas.openxmlformats.org/officeDocument/2006/relationships/tags" Target="../tags/tag114.xml"/><Relationship Id="rId16" Type="http://schemas.openxmlformats.org/officeDocument/2006/relationships/tags" Target="../tags/tag113.xml"/><Relationship Id="rId15" Type="http://schemas.openxmlformats.org/officeDocument/2006/relationships/tags" Target="../tags/tag112.xml"/><Relationship Id="rId14" Type="http://schemas.openxmlformats.org/officeDocument/2006/relationships/tags" Target="../tags/tag111.xml"/><Relationship Id="rId13" Type="http://schemas.openxmlformats.org/officeDocument/2006/relationships/tags" Target="../tags/tag110.xml"/><Relationship Id="rId12" Type="http://schemas.openxmlformats.org/officeDocument/2006/relationships/tags" Target="../tags/tag109.xml"/><Relationship Id="rId11" Type="http://schemas.openxmlformats.org/officeDocument/2006/relationships/tags" Target="../tags/tag108.xml"/><Relationship Id="rId10" Type="http://schemas.openxmlformats.org/officeDocument/2006/relationships/tags" Target="../tags/tag107.xml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" b="15665"/>
          <a:stretch>
            <a:fillRect/>
          </a:stretch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8890"/>
            <a:ext cx="12192000" cy="6858000"/>
          </a:xfrm>
          <a:prstGeom prst="rect">
            <a:avLst/>
          </a:prstGeom>
          <a:gradFill>
            <a:gsLst>
              <a:gs pos="24000">
                <a:srgbClr val="F1F1F1">
                  <a:alpha val="88000"/>
                </a:srgbClr>
              </a:gs>
              <a:gs pos="100000">
                <a:srgbClr val="F1F1F1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699462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8" name="矩形: 圆角 17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矩形: 圆角 18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: 圆角 19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453505" y="400050"/>
            <a:ext cx="51365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rgbClr val="267A63"/>
                </a:solidFill>
              </a:rPr>
              <a:t>数据库系统原理课程设计开题报告</a:t>
            </a:r>
            <a:r>
              <a:rPr lang="en-US" altLang="zh-CN" sz="1600" dirty="0">
                <a:solidFill>
                  <a:srgbClr val="267A63"/>
                </a:solidFill>
              </a:rPr>
              <a:t>-</a:t>
            </a:r>
            <a:r>
              <a:rPr lang="zh-CN" altLang="en-US" sz="1600" dirty="0">
                <a:solidFill>
                  <a:srgbClr val="267A63"/>
                </a:solidFill>
              </a:rPr>
              <a:t>第</a:t>
            </a:r>
            <a:r>
              <a:rPr lang="en-US" altLang="zh-CN" sz="1600" dirty="0">
                <a:solidFill>
                  <a:srgbClr val="267A63"/>
                </a:solidFill>
              </a:rPr>
              <a:t>8</a:t>
            </a:r>
            <a:r>
              <a:rPr lang="zh-CN" altLang="en-US" sz="1600" dirty="0">
                <a:solidFill>
                  <a:srgbClr val="267A63"/>
                </a:solidFill>
              </a:rPr>
              <a:t>小组</a:t>
            </a:r>
            <a:endParaRPr lang="zh-CN" altLang="en-US" sz="1600" dirty="0">
              <a:solidFill>
                <a:srgbClr val="267A63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726565" y="4270375"/>
            <a:ext cx="8738870" cy="12185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en-US" altLang="zh-CN" sz="8000" dirty="0">
                <a:ln>
                  <a:gradFill>
                    <a:gsLst>
                      <a:gs pos="0">
                        <a:srgbClr val="267A63"/>
                      </a:gs>
                      <a:gs pos="73000">
                        <a:srgbClr val="267A63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</a:rPr>
              <a:t>GREEN FOREST</a:t>
            </a:r>
            <a:endParaRPr lang="zh-CN" altLang="en-US" sz="8000" dirty="0">
              <a:ln>
                <a:gradFill>
                  <a:gsLst>
                    <a:gs pos="0">
                      <a:srgbClr val="267A63"/>
                    </a:gs>
                    <a:gs pos="73000">
                      <a:srgbClr val="267A63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56" b="15657"/>
          <a:stretch>
            <a:fillRect/>
          </a:stretch>
        </p:blipFill>
        <p:spPr>
          <a:xfrm>
            <a:off x="0" y="5832475"/>
            <a:ext cx="12192000" cy="1025525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1264920" y="1087755"/>
            <a:ext cx="9662160" cy="2461895"/>
            <a:chOff x="1992" y="1824"/>
            <a:chExt cx="15216" cy="3877"/>
          </a:xfrm>
        </p:grpSpPr>
        <p:grpSp>
          <p:nvGrpSpPr>
            <p:cNvPr id="2" name="组合 1"/>
            <p:cNvGrpSpPr/>
            <p:nvPr/>
          </p:nvGrpSpPr>
          <p:grpSpPr>
            <a:xfrm rot="0">
              <a:off x="1992" y="1824"/>
              <a:ext cx="15216" cy="3877"/>
              <a:chOff x="1992" y="1824"/>
              <a:chExt cx="15216" cy="3877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4298" y="2942"/>
                <a:ext cx="10434" cy="2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dirty="0">
                    <a:solidFill>
                      <a:srgbClr val="267A63"/>
                    </a:solidFill>
                    <a:latin typeface="方正公文小标宋" panose="02000500000000000000" charset="-122"/>
                    <a:ea typeface="方正公文小标宋" panose="02000500000000000000" charset="-122"/>
                    <a:sym typeface="+mn-ea"/>
                  </a:rPr>
                  <a:t>林</a:t>
                </a:r>
                <a:r>
                  <a:rPr lang="en-US" altLang="zh-CN" sz="5400" dirty="0">
                    <a:solidFill>
                      <a:srgbClr val="267A63"/>
                    </a:solidFill>
                    <a:latin typeface="方正公文小标宋" panose="02000500000000000000" charset="-122"/>
                    <a:ea typeface="方正公文小标宋" panose="02000500000000000000" charset="-122"/>
                    <a:sym typeface="+mn-ea"/>
                  </a:rPr>
                  <a:t> </a:t>
                </a:r>
                <a:r>
                  <a:rPr lang="zh-CN" altLang="en-US" sz="5400" dirty="0">
                    <a:solidFill>
                      <a:srgbClr val="267A63"/>
                    </a:solidFill>
                    <a:latin typeface="方正公文小标宋" panose="02000500000000000000" charset="-122"/>
                    <a:ea typeface="方正公文小标宋" panose="02000500000000000000" charset="-122"/>
                    <a:sym typeface="+mn-ea"/>
                  </a:rPr>
                  <a:t>上</a:t>
                </a:r>
                <a:r>
                  <a:rPr lang="en-US" altLang="zh-CN" sz="5400" dirty="0">
                    <a:solidFill>
                      <a:srgbClr val="267A63"/>
                    </a:solidFill>
                    <a:latin typeface="方正公文小标宋" panose="02000500000000000000" charset="-122"/>
                    <a:ea typeface="方正公文小标宋" panose="02000500000000000000" charset="-122"/>
                    <a:sym typeface="+mn-ea"/>
                  </a:rPr>
                  <a:t> </a:t>
                </a:r>
                <a:r>
                  <a:rPr lang="zh-CN" altLang="en-US" sz="5400" dirty="0">
                    <a:solidFill>
                      <a:srgbClr val="267A63"/>
                    </a:solidFill>
                    <a:latin typeface="方正公文小标宋" panose="02000500000000000000" charset="-122"/>
                    <a:ea typeface="方正公文小标宋" panose="02000500000000000000" charset="-122"/>
                    <a:sym typeface="+mn-ea"/>
                  </a:rPr>
                  <a:t>鹰</a:t>
                </a:r>
                <a:r>
                  <a:rPr lang="en-US" altLang="zh-CN" sz="5400" dirty="0">
                    <a:solidFill>
                      <a:srgbClr val="267A63"/>
                    </a:solidFill>
                    <a:latin typeface="方正公文小标宋" panose="02000500000000000000" charset="-122"/>
                    <a:ea typeface="方正公文小标宋" panose="02000500000000000000" charset="-122"/>
                    <a:sym typeface="+mn-ea"/>
                  </a:rPr>
                  <a:t> </a:t>
                </a:r>
                <a:r>
                  <a:rPr lang="zh-CN" altLang="en-US" sz="5400" dirty="0">
                    <a:solidFill>
                      <a:srgbClr val="267A63"/>
                    </a:solidFill>
                    <a:latin typeface="方正公文小标宋" panose="02000500000000000000" charset="-122"/>
                    <a:ea typeface="方正公文小标宋" panose="02000500000000000000" charset="-122"/>
                    <a:sym typeface="+mn-ea"/>
                  </a:rPr>
                  <a:t>眼</a:t>
                </a:r>
                <a:endParaRPr lang="zh-CN" altLang="en-US" sz="5400" dirty="0">
                  <a:solidFill>
                    <a:srgbClr val="267A63"/>
                  </a:solidFill>
                  <a:latin typeface="+mj-ea"/>
                  <a:ea typeface="+mj-ea"/>
                </a:endParaRPr>
              </a:p>
              <a:p>
                <a:pPr algn="ctr"/>
                <a:r>
                  <a:rPr lang="zh-CN" altLang="en-US" sz="2800" dirty="0">
                    <a:solidFill>
                      <a:srgbClr val="267A63"/>
                    </a:solidFill>
                    <a:latin typeface="+mj-ea"/>
                    <a:ea typeface="+mj-ea"/>
                  </a:rPr>
                  <a:t>基于</a:t>
                </a:r>
                <a:r>
                  <a:rPr lang="en-US" altLang="zh-CN" sz="2800" dirty="0">
                    <a:solidFill>
                      <a:srgbClr val="267A63"/>
                    </a:solidFill>
                    <a:latin typeface="+mj-ea"/>
                    <a:ea typeface="+mj-ea"/>
                  </a:rPr>
                  <a:t>OceanBase</a:t>
                </a:r>
                <a:r>
                  <a:rPr lang="zh-CN" altLang="en-US" sz="2800" dirty="0">
                    <a:solidFill>
                      <a:srgbClr val="267A63"/>
                    </a:solidFill>
                    <a:latin typeface="+mj-ea"/>
                    <a:ea typeface="+mj-ea"/>
                  </a:rPr>
                  <a:t>的森林环境监控系统</a:t>
                </a:r>
                <a:endParaRPr lang="zh-CN" altLang="en-US" sz="2800" dirty="0">
                  <a:solidFill>
                    <a:srgbClr val="267A63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9038" y="1824"/>
                <a:ext cx="1124" cy="1124"/>
              </a:xfrm>
              <a:prstGeom prst="ellipse">
                <a:avLst/>
              </a:prstGeom>
              <a:noFill/>
              <a:ln>
                <a:solidFill>
                  <a:srgbClr val="267A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1992" y="5073"/>
                <a:ext cx="15216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sz="2000" b="1" dirty="0">
                    <a:solidFill>
                      <a:schemeClr val="tx1">
                        <a:alpha val="50000"/>
                      </a:schemeClr>
                    </a:solidFill>
                    <a:latin typeface="Arial Black" panose="020B0A04020102020204" charset="0"/>
                    <a:ea typeface="Yu Gothic UI Semibold" panose="020B0700000000000000" charset="-128"/>
                    <a:cs typeface="Arial Black" panose="020B0A04020102020204" charset="0"/>
                  </a:rPr>
                  <a:t>Forest Environmental Monitoring System Based on Oceanbase</a:t>
                </a:r>
                <a:endParaRPr sz="2000" b="1" dirty="0">
                  <a:solidFill>
                    <a:schemeClr val="tx1">
                      <a:alpha val="50000"/>
                    </a:schemeClr>
                  </a:solidFill>
                  <a:latin typeface="Arial Black" panose="020B0A04020102020204" charset="0"/>
                  <a:ea typeface="Yu Gothic UI Semibold" panose="020B0700000000000000" charset="-128"/>
                  <a:cs typeface="Arial Black" panose="020B0A04020102020204" charset="0"/>
                </a:endParaRPr>
              </a:p>
            </p:txBody>
          </p:sp>
        </p:grpSp>
        <p:pic>
          <p:nvPicPr>
            <p:cNvPr id="24" name="图片 23" descr="森林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04" y="1879"/>
              <a:ext cx="1014" cy="1014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1517650" y="3484245"/>
            <a:ext cx="9156700" cy="6813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r>
              <a:rPr lang="zh-CN" altLang="en-US" sz="1600" b="1">
                <a:solidFill>
                  <a:schemeClr val="accent6">
                    <a:lumMod val="50000"/>
                  </a:schemeClr>
                </a:solidFill>
                <a:latin typeface="方正公文小标宋" panose="02000500000000000000" charset="-122"/>
                <a:ea typeface="方正公文小标宋" panose="02000500000000000000" charset="-122"/>
              </a:rPr>
              <a:t>小组成员</a:t>
            </a:r>
            <a:endParaRPr lang="zh-CN" altLang="en-US" sz="1600" b="1">
              <a:solidFill>
                <a:schemeClr val="accent6">
                  <a:lumMod val="50000"/>
                </a:schemeClr>
              </a:solidFill>
              <a:latin typeface="方正公文小标宋" panose="02000500000000000000" charset="-122"/>
              <a:ea typeface="方正公文小标宋" panose="02000500000000000000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600" b="1">
                <a:solidFill>
                  <a:schemeClr val="bg2">
                    <a:lumMod val="50000"/>
                  </a:schemeClr>
                </a:solidFill>
              </a:rPr>
              <a:t>2252436</a:t>
            </a:r>
            <a:r>
              <a:rPr lang="zh-CN" altLang="en-US" sz="1600" b="1">
                <a:solidFill>
                  <a:schemeClr val="bg2">
                    <a:lumMod val="50000"/>
                  </a:schemeClr>
                </a:solidFill>
              </a:rPr>
              <a:t>周小新</a:t>
            </a:r>
            <a:r>
              <a:rPr lang="en-US" altLang="zh-CN" sz="1600" b="1">
                <a:solidFill>
                  <a:schemeClr val="bg2">
                    <a:lumMod val="50000"/>
                  </a:schemeClr>
                </a:solidFill>
              </a:rPr>
              <a:t> | 2252078</a:t>
            </a:r>
            <a:r>
              <a:rPr lang="zh-CN" altLang="en-US" sz="1600" b="1">
                <a:solidFill>
                  <a:schemeClr val="bg2">
                    <a:lumMod val="50000"/>
                  </a:schemeClr>
                </a:solidFill>
              </a:rPr>
              <a:t>李宜洋</a:t>
            </a:r>
            <a:r>
              <a:rPr lang="en-US" altLang="zh-CN" sz="1600" b="1">
                <a:solidFill>
                  <a:schemeClr val="bg2">
                    <a:lumMod val="50000"/>
                  </a:schemeClr>
                </a:solidFill>
              </a:rPr>
              <a:t> | 2251927</a:t>
            </a:r>
            <a:r>
              <a:rPr lang="zh-CN" altLang="en-US" sz="1600" b="1">
                <a:solidFill>
                  <a:schemeClr val="bg2">
                    <a:lumMod val="50000"/>
                  </a:schemeClr>
                </a:solidFill>
              </a:rPr>
              <a:t>江娓怡</a:t>
            </a:r>
            <a:r>
              <a:rPr lang="en-US" altLang="zh-CN" sz="1600" b="1">
                <a:solidFill>
                  <a:schemeClr val="bg2">
                    <a:lumMod val="50000"/>
                  </a:schemeClr>
                </a:solidFill>
              </a:rPr>
              <a:t> | 2252429</a:t>
            </a:r>
            <a:r>
              <a:rPr lang="zh-CN" altLang="en-US" sz="1600" b="1">
                <a:solidFill>
                  <a:schemeClr val="bg2">
                    <a:lumMod val="50000"/>
                  </a:schemeClr>
                </a:solidFill>
              </a:rPr>
              <a:t>蔡宇轩</a:t>
            </a:r>
            <a:r>
              <a:rPr lang="en-US" altLang="zh-CN" sz="1600" b="1">
                <a:solidFill>
                  <a:schemeClr val="bg2">
                    <a:lumMod val="50000"/>
                  </a:schemeClr>
                </a:solidFill>
              </a:rPr>
              <a:t> | 2252442</a:t>
            </a:r>
            <a:r>
              <a:rPr lang="zh-CN" altLang="en-US" sz="1600" b="1">
                <a:solidFill>
                  <a:schemeClr val="bg2">
                    <a:lumMod val="50000"/>
                  </a:schemeClr>
                </a:solidFill>
              </a:rPr>
              <a:t>李林熹</a:t>
            </a:r>
            <a:endParaRPr lang="zh-CN" altLang="en-US" sz="1600" b="1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0" name="矩形: 圆角 9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0" y="6781290"/>
            <a:ext cx="12192000" cy="7671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0" name="组合 59"/>
          <p:cNvGrpSpPr/>
          <p:nvPr/>
        </p:nvGrpSpPr>
        <p:grpSpPr>
          <a:xfrm>
            <a:off x="820202" y="634447"/>
            <a:ext cx="215954" cy="150509"/>
            <a:chOff x="6147435" y="1299845"/>
            <a:chExt cx="204998" cy="142874"/>
          </a:xfrm>
        </p:grpSpPr>
        <p:sp>
          <p:nvSpPr>
            <p:cNvPr id="61" name="任意多边形: 形状 60"/>
            <p:cNvSpPr/>
            <p:nvPr/>
          </p:nvSpPr>
          <p:spPr>
            <a:xfrm>
              <a:off x="6147435" y="1299845"/>
              <a:ext cx="200236" cy="80009"/>
            </a:xfrm>
            <a:custGeom>
              <a:avLst/>
              <a:gdLst>
                <a:gd name="connsiteX0" fmla="*/ 0 w 200236"/>
                <a:gd name="connsiteY0" fmla="*/ 40005 h 80009"/>
                <a:gd name="connsiteX1" fmla="*/ 100118 w 200236"/>
                <a:gd name="connsiteY1" fmla="*/ 0 h 80009"/>
                <a:gd name="connsiteX2" fmla="*/ 200236 w 200236"/>
                <a:gd name="connsiteY2" fmla="*/ 40005 h 80009"/>
                <a:gd name="connsiteX3" fmla="*/ 100118 w 200236"/>
                <a:gd name="connsiteY3" fmla="*/ 80010 h 80009"/>
                <a:gd name="connsiteX4" fmla="*/ 0 w 200236"/>
                <a:gd name="connsiteY4" fmla="*/ 40005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36" h="80009">
                  <a:moveTo>
                    <a:pt x="0" y="40005"/>
                  </a:moveTo>
                  <a:lnTo>
                    <a:pt x="100118" y="0"/>
                  </a:lnTo>
                  <a:lnTo>
                    <a:pt x="200236" y="40005"/>
                  </a:lnTo>
                  <a:lnTo>
                    <a:pt x="100118" y="80010"/>
                  </a:lnTo>
                  <a:lnTo>
                    <a:pt x="0" y="40005"/>
                  </a:lnTo>
                  <a:close/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6347671" y="1340374"/>
              <a:ext cx="4762" cy="43925"/>
            </a:xfrm>
            <a:custGeom>
              <a:avLst/>
              <a:gdLst>
                <a:gd name="connsiteX0" fmla="*/ 0 w 4762"/>
                <a:gd name="connsiteY0" fmla="*/ 0 h 43925"/>
                <a:gd name="connsiteX1" fmla="*/ 0 w 4762"/>
                <a:gd name="connsiteY1" fmla="*/ 43925 h 4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" h="43925">
                  <a:moveTo>
                    <a:pt x="0" y="0"/>
                  </a:moveTo>
                  <a:lnTo>
                    <a:pt x="0" y="43925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6192944" y="1360925"/>
              <a:ext cx="109220" cy="81794"/>
            </a:xfrm>
            <a:custGeom>
              <a:avLst/>
              <a:gdLst>
                <a:gd name="connsiteX0" fmla="*/ 0 w 109220"/>
                <a:gd name="connsiteY0" fmla="*/ 0 h 81794"/>
                <a:gd name="connsiteX1" fmla="*/ 0 w 109220"/>
                <a:gd name="connsiteY1" fmla="*/ 59252 h 81794"/>
                <a:gd name="connsiteX2" fmla="*/ 54610 w 109220"/>
                <a:gd name="connsiteY2" fmla="*/ 81795 h 81794"/>
                <a:gd name="connsiteX3" fmla="*/ 109220 w 109220"/>
                <a:gd name="connsiteY3" fmla="*/ 59252 h 81794"/>
                <a:gd name="connsiteX4" fmla="*/ 109220 w 109220"/>
                <a:gd name="connsiteY4" fmla="*/ 0 h 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220" h="81794">
                  <a:moveTo>
                    <a:pt x="0" y="0"/>
                  </a:moveTo>
                  <a:lnTo>
                    <a:pt x="0" y="59252"/>
                  </a:lnTo>
                  <a:cubicBezTo>
                    <a:pt x="0" y="59252"/>
                    <a:pt x="22908" y="81795"/>
                    <a:pt x="54610" y="81795"/>
                  </a:cubicBezTo>
                  <a:cubicBezTo>
                    <a:pt x="86312" y="81795"/>
                    <a:pt x="109220" y="59252"/>
                    <a:pt x="109220" y="59252"/>
                  </a:cubicBezTo>
                  <a:lnTo>
                    <a:pt x="109220" y="0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26085" y="428625"/>
            <a:ext cx="3025140" cy="744220"/>
            <a:chOff x="671" y="675"/>
            <a:chExt cx="4764" cy="1172"/>
          </a:xfrm>
        </p:grpSpPr>
        <p:grpSp>
          <p:nvGrpSpPr>
            <p:cNvPr id="4" name="组合 3"/>
            <p:cNvGrpSpPr/>
            <p:nvPr/>
          </p:nvGrpSpPr>
          <p:grpSpPr>
            <a:xfrm>
              <a:off x="1163" y="675"/>
              <a:ext cx="4272" cy="1014"/>
              <a:chOff x="1163" y="675"/>
              <a:chExt cx="4272" cy="1014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1959" y="1219"/>
                <a:ext cx="3476" cy="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 spc="100" dirty="0">
                    <a:solidFill>
                      <a:schemeClr val="tx1">
                        <a:alpha val="70000"/>
                      </a:schemeClr>
                    </a:solidFill>
                    <a:latin typeface="+mn-ea"/>
                  </a:rPr>
                  <a:t>User Analysis</a:t>
                </a:r>
                <a:endParaRPr lang="en-US" altLang="zh-CN" sz="1200" spc="100" dirty="0">
                  <a:solidFill>
                    <a:schemeClr val="tx1">
                      <a:alpha val="70000"/>
                    </a:schemeClr>
                  </a:solidFill>
                  <a:latin typeface="+mn-ea"/>
                </a:endParaRPr>
              </a:p>
            </p:txBody>
          </p:sp>
          <p:grpSp>
            <p:nvGrpSpPr>
              <p:cNvPr id="6" name="组合 5"/>
              <p:cNvGrpSpPr/>
              <p:nvPr/>
            </p:nvGrpSpPr>
            <p:grpSpPr>
              <a:xfrm>
                <a:off x="1163" y="675"/>
                <a:ext cx="3501" cy="780"/>
                <a:chOff x="1163" y="675"/>
                <a:chExt cx="3501" cy="780"/>
              </a:xfrm>
            </p:grpSpPr>
            <p:sp>
              <p:nvSpPr>
                <p:cNvPr id="7" name="文本框 6"/>
                <p:cNvSpPr txBox="1"/>
                <p:nvPr/>
              </p:nvSpPr>
              <p:spPr>
                <a:xfrm>
                  <a:off x="1944" y="675"/>
                  <a:ext cx="2720" cy="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pPr algn="dist"/>
                  <a:r>
                    <a:rPr lang="en-US" altLang="zh-CN" sz="2000" dirty="0">
                      <a:latin typeface="+mj-ea"/>
                      <a:ea typeface="+mj-ea"/>
                    </a:rPr>
                    <a:t>2.2 </a:t>
                  </a:r>
                  <a:r>
                    <a:rPr lang="zh-CN" altLang="en-US" sz="2000" dirty="0">
                      <a:latin typeface="+mj-ea"/>
                      <a:ea typeface="+mj-ea"/>
                    </a:rPr>
                    <a:t>用户分析</a:t>
                  </a:r>
                  <a:endParaRPr lang="zh-CN" altLang="en-US" sz="2000" dirty="0">
                    <a:latin typeface="+mj-ea"/>
                    <a:ea typeface="+mj-ea"/>
                  </a:endParaRPr>
                </a:p>
              </p:txBody>
            </p:sp>
            <p:grpSp>
              <p:nvGrpSpPr>
                <p:cNvPr id="8" name="组合 7"/>
                <p:cNvGrpSpPr/>
                <p:nvPr/>
              </p:nvGrpSpPr>
              <p:grpSpPr>
                <a:xfrm>
                  <a:off x="1163" y="675"/>
                  <a:ext cx="780" cy="780"/>
                  <a:chOff x="17325" y="9160"/>
                  <a:chExt cx="780" cy="780"/>
                </a:xfrm>
              </p:grpSpPr>
              <p:sp>
                <p:nvSpPr>
                  <p:cNvPr id="2" name="椭圆 1"/>
                  <p:cNvSpPr/>
                  <p:nvPr/>
                </p:nvSpPr>
                <p:spPr>
                  <a:xfrm>
                    <a:off x="17325" y="9160"/>
                    <a:ext cx="780" cy="780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66" name="图片 65" descr="森林"/>
                  <p:cNvPicPr>
                    <a:picLocks noChangeAspect="1"/>
                  </p:cNvPicPr>
                  <p:nvPr/>
                </p:nvPicPr>
                <p:blipFill>
                  <a:blip r:embed="rId1">
                    <a:extLst>
                      <a:ext uri="{96DAC541-7B7A-43D3-8B79-37D633B846F1}">
                        <asvg:svgBlip xmlns:asvg="http://schemas.microsoft.com/office/drawing/2016/SVG/main" r:embed="rId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391" y="9214"/>
                    <a:ext cx="663" cy="663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67" name="文本框 66"/>
            <p:cNvSpPr txBox="1"/>
            <p:nvPr/>
          </p:nvSpPr>
          <p:spPr>
            <a:xfrm>
              <a:off x="671" y="1461"/>
              <a:ext cx="1797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rPr>
                <a:t>林上鹰眼</a:t>
              </a:r>
              <a:endParaRPr lang="zh-CN" altLang="en-US" sz="1000" dirty="0">
                <a:solidFill>
                  <a:srgbClr val="267A63"/>
                </a:solidFill>
                <a:latin typeface="+mj-ea"/>
                <a:ea typeface="+mj-ea"/>
                <a:sym typeface="+mn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33985" y="2660015"/>
            <a:ext cx="3576247" cy="2771140"/>
            <a:chOff x="7406" y="3037"/>
            <a:chExt cx="6149" cy="4765"/>
          </a:xfrm>
        </p:grpSpPr>
        <p:sp>
          <p:nvSpPr>
            <p:cNvPr id="14" name="圆: 空心 13"/>
            <p:cNvSpPr/>
            <p:nvPr/>
          </p:nvSpPr>
          <p:spPr>
            <a:xfrm>
              <a:off x="8438" y="3566"/>
              <a:ext cx="3494" cy="3494"/>
            </a:xfrm>
            <a:prstGeom prst="donut">
              <a:avLst>
                <a:gd name="adj" fmla="val 13437"/>
              </a:avLst>
            </a:prstGeom>
            <a:blipFill dpi="0" rotWithShape="1">
              <a:blip r:embed="rId3"/>
              <a:srcRect/>
              <a:tile tx="0" ty="63500" sx="100000" sy="100000" flip="none" algn="b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71" name="组合 70"/>
            <p:cNvGrpSpPr/>
            <p:nvPr/>
          </p:nvGrpSpPr>
          <p:grpSpPr>
            <a:xfrm>
              <a:off x="7406" y="3037"/>
              <a:ext cx="6149" cy="4765"/>
              <a:chOff x="7406" y="3037"/>
              <a:chExt cx="6149" cy="4765"/>
            </a:xfrm>
          </p:grpSpPr>
          <p:grpSp>
            <p:nvGrpSpPr>
              <p:cNvPr id="33" name="组合 32"/>
              <p:cNvGrpSpPr/>
              <p:nvPr/>
            </p:nvGrpSpPr>
            <p:grpSpPr>
              <a:xfrm>
                <a:off x="9479" y="7305"/>
                <a:ext cx="1675" cy="497"/>
                <a:chOff x="703183" y="5985866"/>
                <a:chExt cx="1063860" cy="315908"/>
              </a:xfrm>
            </p:grpSpPr>
            <p:grpSp>
              <p:nvGrpSpPr>
                <p:cNvPr id="34" name="组合 33"/>
                <p:cNvGrpSpPr/>
                <p:nvPr/>
              </p:nvGrpSpPr>
              <p:grpSpPr>
                <a:xfrm>
                  <a:off x="703183" y="5985866"/>
                  <a:ext cx="315910" cy="315908"/>
                  <a:chOff x="739217" y="5963346"/>
                  <a:chExt cx="315910" cy="315908"/>
                </a:xfrm>
              </p:grpSpPr>
              <p:grpSp>
                <p:nvGrpSpPr>
                  <p:cNvPr id="51" name="组合 50"/>
                  <p:cNvGrpSpPr/>
                  <p:nvPr/>
                </p:nvGrpSpPr>
                <p:grpSpPr>
                  <a:xfrm>
                    <a:off x="842533" y="6066575"/>
                    <a:ext cx="109276" cy="109448"/>
                    <a:chOff x="682669" y="10107210"/>
                    <a:chExt cx="300000" cy="300469"/>
                  </a:xfrm>
                </p:grpSpPr>
                <p:sp>
                  <p:nvSpPr>
                    <p:cNvPr id="53" name="任意多边形: 形状 52"/>
                    <p:cNvSpPr/>
                    <p:nvPr/>
                  </p:nvSpPr>
                  <p:spPr>
                    <a:xfrm>
                      <a:off x="682669" y="10107210"/>
                      <a:ext cx="286666" cy="293268"/>
                    </a:xfrm>
                    <a:custGeom>
                      <a:avLst/>
                      <a:gdLst>
                        <a:gd name="connsiteX0" fmla="*/ 202500 w 286666"/>
                        <a:gd name="connsiteY0" fmla="*/ 292969 h 293268"/>
                        <a:gd name="connsiteX1" fmla="*/ 52500 w 286666"/>
                        <a:gd name="connsiteY1" fmla="*/ 240469 h 293268"/>
                        <a:gd name="connsiteX2" fmla="*/ 0 w 286666"/>
                        <a:gd name="connsiteY2" fmla="*/ 469 h 293268"/>
                        <a:gd name="connsiteX3" fmla="*/ 240000 w 286666"/>
                        <a:gd name="connsiteY3" fmla="*/ 37969 h 293268"/>
                        <a:gd name="connsiteX4" fmla="*/ 285000 w 286666"/>
                        <a:gd name="connsiteY4" fmla="*/ 210469 h 293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86666" h="293268">
                          <a:moveTo>
                            <a:pt x="202500" y="292969"/>
                          </a:moveTo>
                          <a:cubicBezTo>
                            <a:pt x="202500" y="292969"/>
                            <a:pt x="105000" y="300469"/>
                            <a:pt x="52500" y="240469"/>
                          </a:cubicBezTo>
                          <a:cubicBezTo>
                            <a:pt x="0" y="180469"/>
                            <a:pt x="0" y="469"/>
                            <a:pt x="0" y="469"/>
                          </a:cubicBezTo>
                          <a:cubicBezTo>
                            <a:pt x="0" y="469"/>
                            <a:pt x="180000" y="-7031"/>
                            <a:pt x="240000" y="37969"/>
                          </a:cubicBezTo>
                          <a:cubicBezTo>
                            <a:pt x="300000" y="82969"/>
                            <a:pt x="285000" y="210469"/>
                            <a:pt x="285000" y="210469"/>
                          </a:cubicBezTo>
                        </a:path>
                      </a:pathLst>
                    </a:custGeom>
                    <a:noFill/>
                    <a:ln w="9525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54" name="任意多边形: 形状 53"/>
                    <p:cNvSpPr/>
                    <p:nvPr/>
                  </p:nvSpPr>
                  <p:spPr>
                    <a:xfrm>
                      <a:off x="772669" y="10175179"/>
                      <a:ext cx="210000" cy="232500"/>
                    </a:xfrm>
                    <a:custGeom>
                      <a:avLst/>
                      <a:gdLst>
                        <a:gd name="connsiteX0" fmla="*/ 210000 w 210000"/>
                        <a:gd name="connsiteY0" fmla="*/ 232500 h 232500"/>
                        <a:gd name="connsiteX1" fmla="*/ 75000 w 210000"/>
                        <a:gd name="connsiteY1" fmla="*/ 112500 h 232500"/>
                        <a:gd name="connsiteX2" fmla="*/ 0 w 210000"/>
                        <a:gd name="connsiteY2" fmla="*/ 0 h 232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10000" h="232500">
                          <a:moveTo>
                            <a:pt x="210000" y="232500"/>
                          </a:moveTo>
                          <a:cubicBezTo>
                            <a:pt x="210000" y="232500"/>
                            <a:pt x="126155" y="169136"/>
                            <a:pt x="75000" y="112500"/>
                          </a:cubicBezTo>
                          <a:cubicBezTo>
                            <a:pt x="23845" y="55864"/>
                            <a:pt x="0" y="0"/>
                            <a:pt x="0" y="0"/>
                          </a:cubicBezTo>
                        </a:path>
                      </a:pathLst>
                    </a:custGeom>
                    <a:noFill/>
                    <a:ln w="9525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55" name="任意多边形: 形状 54"/>
                    <p:cNvSpPr/>
                    <p:nvPr/>
                  </p:nvSpPr>
                  <p:spPr>
                    <a:xfrm>
                      <a:off x="847669" y="10190179"/>
                      <a:ext cx="7500" cy="97500"/>
                    </a:xfrm>
                    <a:custGeom>
                      <a:avLst/>
                      <a:gdLst>
                        <a:gd name="connsiteX0" fmla="*/ 0 w 7500"/>
                        <a:gd name="connsiteY0" fmla="*/ 97500 h 97500"/>
                        <a:gd name="connsiteX1" fmla="*/ 7500 w 7500"/>
                        <a:gd name="connsiteY1" fmla="*/ 0 h 97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7500" h="97500">
                          <a:moveTo>
                            <a:pt x="0" y="97500"/>
                          </a:moveTo>
                          <a:lnTo>
                            <a:pt x="7500" y="0"/>
                          </a:lnTo>
                        </a:path>
                      </a:pathLst>
                    </a:custGeom>
                    <a:noFill/>
                    <a:ln w="9525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56" name="任意多边形: 形状 55"/>
                    <p:cNvSpPr/>
                    <p:nvPr/>
                  </p:nvSpPr>
                  <p:spPr>
                    <a:xfrm>
                      <a:off x="772669" y="10280179"/>
                      <a:ext cx="75000" cy="7500"/>
                    </a:xfrm>
                    <a:custGeom>
                      <a:avLst/>
                      <a:gdLst>
                        <a:gd name="connsiteX0" fmla="*/ 75000 w 75000"/>
                        <a:gd name="connsiteY0" fmla="*/ 7500 h 7500"/>
                        <a:gd name="connsiteX1" fmla="*/ 0 w 75000"/>
                        <a:gd name="connsiteY1" fmla="*/ 0 h 7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75000" h="7500">
                          <a:moveTo>
                            <a:pt x="75000" y="7500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9525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52" name="椭圆 51"/>
                  <p:cNvSpPr/>
                  <p:nvPr/>
                </p:nvSpPr>
                <p:spPr>
                  <a:xfrm>
                    <a:off x="739217" y="5963346"/>
                    <a:ext cx="315910" cy="315908"/>
                  </a:xfrm>
                  <a:prstGeom prst="ellipse">
                    <a:avLst/>
                  </a:prstGeom>
                  <a:noFill/>
                  <a:ln w="9525"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35" name="组合 34"/>
                <p:cNvGrpSpPr/>
                <p:nvPr/>
              </p:nvGrpSpPr>
              <p:grpSpPr>
                <a:xfrm>
                  <a:off x="1077158" y="5985866"/>
                  <a:ext cx="315910" cy="315908"/>
                  <a:chOff x="1207780" y="5963346"/>
                  <a:chExt cx="315910" cy="315908"/>
                </a:xfrm>
              </p:grpSpPr>
              <p:grpSp>
                <p:nvGrpSpPr>
                  <p:cNvPr id="44" name="组合 43"/>
                  <p:cNvGrpSpPr/>
                  <p:nvPr/>
                </p:nvGrpSpPr>
                <p:grpSpPr>
                  <a:xfrm>
                    <a:off x="1300678" y="6060299"/>
                    <a:ext cx="130112" cy="122002"/>
                    <a:chOff x="640466" y="8795245"/>
                    <a:chExt cx="357195" cy="334933"/>
                  </a:xfrm>
                </p:grpSpPr>
                <p:sp>
                  <p:nvSpPr>
                    <p:cNvPr id="46" name="任意多边形: 形状 45"/>
                    <p:cNvSpPr/>
                    <p:nvPr/>
                  </p:nvSpPr>
                  <p:spPr>
                    <a:xfrm rot="19017823">
                      <a:off x="680483" y="8798546"/>
                      <a:ext cx="251550" cy="309600"/>
                    </a:xfrm>
                    <a:custGeom>
                      <a:avLst/>
                      <a:gdLst>
                        <a:gd name="connsiteX0" fmla="*/ 251550 w 251550"/>
                        <a:gd name="connsiteY0" fmla="*/ 192327 h 309600"/>
                        <a:gd name="connsiteX1" fmla="*/ 125775 w 251550"/>
                        <a:gd name="connsiteY1" fmla="*/ 309600 h 309600"/>
                        <a:gd name="connsiteX2" fmla="*/ 0 w 251550"/>
                        <a:gd name="connsiteY2" fmla="*/ 192327 h 309600"/>
                        <a:gd name="connsiteX3" fmla="*/ 125775 w 251550"/>
                        <a:gd name="connsiteY3" fmla="*/ 0 h 309600"/>
                        <a:gd name="connsiteX4" fmla="*/ 251550 w 251550"/>
                        <a:gd name="connsiteY4" fmla="*/ 192327 h 309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51550" h="309600">
                          <a:moveTo>
                            <a:pt x="251550" y="192327"/>
                          </a:moveTo>
                          <a:cubicBezTo>
                            <a:pt x="251550" y="257095"/>
                            <a:pt x="195239" y="309600"/>
                            <a:pt x="125775" y="309600"/>
                          </a:cubicBezTo>
                          <a:cubicBezTo>
                            <a:pt x="56311" y="309600"/>
                            <a:pt x="0" y="257095"/>
                            <a:pt x="0" y="192327"/>
                          </a:cubicBezTo>
                          <a:cubicBezTo>
                            <a:pt x="0" y="127559"/>
                            <a:pt x="125775" y="0"/>
                            <a:pt x="125775" y="0"/>
                          </a:cubicBezTo>
                          <a:cubicBezTo>
                            <a:pt x="125775" y="0"/>
                            <a:pt x="251550" y="127559"/>
                            <a:pt x="251550" y="192327"/>
                          </a:cubicBezTo>
                          <a:close/>
                        </a:path>
                      </a:pathLst>
                    </a:custGeom>
                    <a:noFill/>
                    <a:ln w="9525" cap="flat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7" name="任意多边形: 形状 46"/>
                    <p:cNvSpPr/>
                    <p:nvPr/>
                  </p:nvSpPr>
                  <p:spPr>
                    <a:xfrm rot="19017823">
                      <a:off x="804956" y="8795245"/>
                      <a:ext cx="9675" cy="309600"/>
                    </a:xfrm>
                    <a:custGeom>
                      <a:avLst/>
                      <a:gdLst>
                        <a:gd name="connsiteX0" fmla="*/ 0 w 9675"/>
                        <a:gd name="connsiteY0" fmla="*/ 0 h 309600"/>
                        <a:gd name="connsiteX1" fmla="*/ 0 w 9675"/>
                        <a:gd name="connsiteY1" fmla="*/ 309600 h 309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9675" h="309600">
                          <a:moveTo>
                            <a:pt x="0" y="0"/>
                          </a:moveTo>
                          <a:lnTo>
                            <a:pt x="0" y="309600"/>
                          </a:lnTo>
                        </a:path>
                      </a:pathLst>
                    </a:custGeom>
                    <a:noFill/>
                    <a:ln w="9525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8" name="任意多边形: 形状 47"/>
                    <p:cNvSpPr/>
                    <p:nvPr/>
                  </p:nvSpPr>
                  <p:spPr>
                    <a:xfrm rot="19017823">
                      <a:off x="937012" y="9052778"/>
                      <a:ext cx="9675" cy="77400"/>
                    </a:xfrm>
                    <a:custGeom>
                      <a:avLst/>
                      <a:gdLst>
                        <a:gd name="connsiteX0" fmla="*/ 0 w 9675"/>
                        <a:gd name="connsiteY0" fmla="*/ 0 h 77400"/>
                        <a:gd name="connsiteX1" fmla="*/ 0 w 9675"/>
                        <a:gd name="connsiteY1" fmla="*/ 77400 h 77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9675" h="77400">
                          <a:moveTo>
                            <a:pt x="0" y="0"/>
                          </a:moveTo>
                          <a:lnTo>
                            <a:pt x="0" y="77400"/>
                          </a:lnTo>
                        </a:path>
                      </a:pathLst>
                    </a:custGeom>
                    <a:noFill/>
                    <a:ln w="9525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9" name="任意多边形: 形状 48"/>
                    <p:cNvSpPr/>
                    <p:nvPr/>
                  </p:nvSpPr>
                  <p:spPr>
                    <a:xfrm rot="19017823">
                      <a:off x="746111" y="8964999"/>
                      <a:ext cx="251550" cy="117272"/>
                    </a:xfrm>
                    <a:custGeom>
                      <a:avLst/>
                      <a:gdLst>
                        <a:gd name="connsiteX0" fmla="*/ 251550 w 251550"/>
                        <a:gd name="connsiteY0" fmla="*/ 0 h 117272"/>
                        <a:gd name="connsiteX1" fmla="*/ 125775 w 251550"/>
                        <a:gd name="connsiteY1" fmla="*/ 117273 h 117272"/>
                        <a:gd name="connsiteX2" fmla="*/ 0 w 251550"/>
                        <a:gd name="connsiteY2" fmla="*/ 0 h 1172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51550" h="117272">
                          <a:moveTo>
                            <a:pt x="251550" y="0"/>
                          </a:moveTo>
                          <a:cubicBezTo>
                            <a:pt x="251550" y="64768"/>
                            <a:pt x="195239" y="117273"/>
                            <a:pt x="125775" y="117273"/>
                          </a:cubicBezTo>
                          <a:cubicBezTo>
                            <a:pt x="56311" y="117273"/>
                            <a:pt x="0" y="64768"/>
                            <a:pt x="0" y="0"/>
                          </a:cubicBezTo>
                        </a:path>
                      </a:pathLst>
                    </a:custGeom>
                    <a:noFill/>
                    <a:ln w="9525" cap="flat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50" name="任意多边形: 形状 49"/>
                    <p:cNvSpPr/>
                    <p:nvPr/>
                  </p:nvSpPr>
                  <p:spPr>
                    <a:xfrm rot="19017823">
                      <a:off x="640466" y="8814324"/>
                      <a:ext cx="251550" cy="192327"/>
                    </a:xfrm>
                    <a:custGeom>
                      <a:avLst/>
                      <a:gdLst>
                        <a:gd name="connsiteX0" fmla="*/ 251550 w 251550"/>
                        <a:gd name="connsiteY0" fmla="*/ 192327 h 192327"/>
                        <a:gd name="connsiteX1" fmla="*/ 125775 w 251550"/>
                        <a:gd name="connsiteY1" fmla="*/ 0 h 192327"/>
                        <a:gd name="connsiteX2" fmla="*/ 0 w 251550"/>
                        <a:gd name="connsiteY2" fmla="*/ 192327 h 1923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51550" h="192327">
                          <a:moveTo>
                            <a:pt x="251550" y="192327"/>
                          </a:moveTo>
                          <a:cubicBezTo>
                            <a:pt x="251550" y="127559"/>
                            <a:pt x="125775" y="0"/>
                            <a:pt x="125775" y="0"/>
                          </a:cubicBezTo>
                          <a:cubicBezTo>
                            <a:pt x="125775" y="0"/>
                            <a:pt x="0" y="127559"/>
                            <a:pt x="0" y="192327"/>
                          </a:cubicBezTo>
                        </a:path>
                      </a:pathLst>
                    </a:custGeom>
                    <a:noFill/>
                    <a:ln w="9525" cap="flat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45" name="椭圆 44"/>
                  <p:cNvSpPr/>
                  <p:nvPr/>
                </p:nvSpPr>
                <p:spPr>
                  <a:xfrm>
                    <a:off x="1207780" y="5963346"/>
                    <a:ext cx="315910" cy="315908"/>
                  </a:xfrm>
                  <a:prstGeom prst="ellipse">
                    <a:avLst/>
                  </a:prstGeom>
                  <a:noFill/>
                  <a:ln w="9525"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36" name="组合 35"/>
                <p:cNvGrpSpPr/>
                <p:nvPr/>
              </p:nvGrpSpPr>
              <p:grpSpPr>
                <a:xfrm>
                  <a:off x="1451133" y="5985866"/>
                  <a:ext cx="315910" cy="315908"/>
                  <a:chOff x="1676343" y="5963346"/>
                  <a:chExt cx="315910" cy="315908"/>
                </a:xfrm>
              </p:grpSpPr>
              <p:grpSp>
                <p:nvGrpSpPr>
                  <p:cNvPr id="37" name="组合 36"/>
                  <p:cNvGrpSpPr/>
                  <p:nvPr/>
                </p:nvGrpSpPr>
                <p:grpSpPr>
                  <a:xfrm>
                    <a:off x="1788512" y="6050861"/>
                    <a:ext cx="91570" cy="140876"/>
                    <a:chOff x="680286" y="7512214"/>
                    <a:chExt cx="251385" cy="386747"/>
                  </a:xfrm>
                </p:grpSpPr>
                <p:sp>
                  <p:nvSpPr>
                    <p:cNvPr id="39" name="任意多边形: 形状 38"/>
                    <p:cNvSpPr/>
                    <p:nvPr/>
                  </p:nvSpPr>
                  <p:spPr>
                    <a:xfrm rot="19017823">
                      <a:off x="680286" y="7512214"/>
                      <a:ext cx="251385" cy="386747"/>
                    </a:xfrm>
                    <a:custGeom>
                      <a:avLst/>
                      <a:gdLst>
                        <a:gd name="connsiteX0" fmla="*/ 251386 w 251385"/>
                        <a:gd name="connsiteY0" fmla="*/ 193374 h 386747"/>
                        <a:gd name="connsiteX1" fmla="*/ 125693 w 251385"/>
                        <a:gd name="connsiteY1" fmla="*/ 386748 h 386747"/>
                        <a:gd name="connsiteX2" fmla="*/ 0 w 251385"/>
                        <a:gd name="connsiteY2" fmla="*/ 193374 h 386747"/>
                        <a:gd name="connsiteX3" fmla="*/ 125693 w 251385"/>
                        <a:gd name="connsiteY3" fmla="*/ 0 h 386747"/>
                        <a:gd name="connsiteX4" fmla="*/ 251386 w 251385"/>
                        <a:gd name="connsiteY4" fmla="*/ 193374 h 3867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51385" h="386747">
                          <a:moveTo>
                            <a:pt x="251386" y="193374"/>
                          </a:moveTo>
                          <a:cubicBezTo>
                            <a:pt x="251386" y="329642"/>
                            <a:pt x="125693" y="386748"/>
                            <a:pt x="125693" y="386748"/>
                          </a:cubicBezTo>
                          <a:cubicBezTo>
                            <a:pt x="125693" y="386748"/>
                            <a:pt x="0" y="342030"/>
                            <a:pt x="0" y="193374"/>
                          </a:cubicBezTo>
                          <a:cubicBezTo>
                            <a:pt x="0" y="44718"/>
                            <a:pt x="125693" y="0"/>
                            <a:pt x="125693" y="0"/>
                          </a:cubicBezTo>
                          <a:cubicBezTo>
                            <a:pt x="125693" y="0"/>
                            <a:pt x="251386" y="57106"/>
                            <a:pt x="251386" y="193374"/>
                          </a:cubicBezTo>
                          <a:close/>
                        </a:path>
                      </a:pathLst>
                    </a:custGeom>
                    <a:noFill/>
                    <a:ln w="9525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0" name="任意多边形: 形状 39"/>
                    <p:cNvSpPr/>
                    <p:nvPr/>
                  </p:nvSpPr>
                  <p:spPr>
                    <a:xfrm rot="19017823">
                      <a:off x="862161" y="7732057"/>
                      <a:ext cx="48343" cy="48343"/>
                    </a:xfrm>
                    <a:custGeom>
                      <a:avLst/>
                      <a:gdLst>
                        <a:gd name="connsiteX0" fmla="*/ 0 w 48343"/>
                        <a:gd name="connsiteY0" fmla="*/ 48343 h 48343"/>
                        <a:gd name="connsiteX1" fmla="*/ 48343 w 48343"/>
                        <a:gd name="connsiteY1" fmla="*/ 0 h 483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48343" h="48343">
                          <a:moveTo>
                            <a:pt x="0" y="48343"/>
                          </a:moveTo>
                          <a:lnTo>
                            <a:pt x="48343" y="0"/>
                          </a:lnTo>
                        </a:path>
                      </a:pathLst>
                    </a:custGeom>
                    <a:noFill/>
                    <a:ln w="9525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1" name="任意多边形: 形状 40"/>
                    <p:cNvSpPr/>
                    <p:nvPr/>
                  </p:nvSpPr>
                  <p:spPr>
                    <a:xfrm rot="19017823">
                      <a:off x="780636" y="7715580"/>
                      <a:ext cx="48343" cy="48343"/>
                    </a:xfrm>
                    <a:custGeom>
                      <a:avLst/>
                      <a:gdLst>
                        <a:gd name="connsiteX0" fmla="*/ 48343 w 48343"/>
                        <a:gd name="connsiteY0" fmla="*/ 48343 h 48343"/>
                        <a:gd name="connsiteX1" fmla="*/ 0 w 48343"/>
                        <a:gd name="connsiteY1" fmla="*/ 0 h 483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48343" h="48343">
                          <a:moveTo>
                            <a:pt x="48343" y="48343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9525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2" name="任意多边形: 形状 41"/>
                    <p:cNvSpPr/>
                    <p:nvPr/>
                  </p:nvSpPr>
                  <p:spPr>
                    <a:xfrm rot="19017823">
                      <a:off x="776380" y="7640185"/>
                      <a:ext cx="48343" cy="48343"/>
                    </a:xfrm>
                    <a:custGeom>
                      <a:avLst/>
                      <a:gdLst>
                        <a:gd name="connsiteX0" fmla="*/ 0 w 48343"/>
                        <a:gd name="connsiteY0" fmla="*/ 48343 h 48343"/>
                        <a:gd name="connsiteX1" fmla="*/ 48343 w 48343"/>
                        <a:gd name="connsiteY1" fmla="*/ 0 h 483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48343" h="48343">
                          <a:moveTo>
                            <a:pt x="0" y="48343"/>
                          </a:moveTo>
                          <a:lnTo>
                            <a:pt x="48343" y="0"/>
                          </a:lnTo>
                        </a:path>
                      </a:pathLst>
                    </a:custGeom>
                    <a:noFill/>
                    <a:ln w="9525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3" name="任意多边形: 形状 42"/>
                    <p:cNvSpPr/>
                    <p:nvPr/>
                  </p:nvSpPr>
                  <p:spPr>
                    <a:xfrm rot="19017823">
                      <a:off x="837670" y="7592593"/>
                      <a:ext cx="9668" cy="290060"/>
                    </a:xfrm>
                    <a:custGeom>
                      <a:avLst/>
                      <a:gdLst>
                        <a:gd name="connsiteX0" fmla="*/ 0 w 9668"/>
                        <a:gd name="connsiteY0" fmla="*/ 290061 h 290060"/>
                        <a:gd name="connsiteX1" fmla="*/ 0 w 9668"/>
                        <a:gd name="connsiteY1" fmla="*/ 0 h 2900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9668" h="290060">
                          <a:moveTo>
                            <a:pt x="0" y="290061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9525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38" name="椭圆 37"/>
                  <p:cNvSpPr/>
                  <p:nvPr/>
                </p:nvSpPr>
                <p:spPr>
                  <a:xfrm>
                    <a:off x="1676343" y="5963346"/>
                    <a:ext cx="315910" cy="315908"/>
                  </a:xfrm>
                  <a:prstGeom prst="ellipse">
                    <a:avLst/>
                  </a:prstGeom>
                  <a:noFill/>
                  <a:ln w="9525"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70" name="组合 69"/>
              <p:cNvGrpSpPr/>
              <p:nvPr/>
            </p:nvGrpSpPr>
            <p:grpSpPr>
              <a:xfrm>
                <a:off x="7406" y="3037"/>
                <a:ext cx="6149" cy="4023"/>
                <a:chOff x="4960" y="-518"/>
                <a:chExt cx="7504" cy="4909"/>
              </a:xfrm>
            </p:grpSpPr>
            <p:sp>
              <p:nvSpPr>
                <p:cNvPr id="31" name="文本框 30"/>
                <p:cNvSpPr txBox="1"/>
                <p:nvPr/>
              </p:nvSpPr>
              <p:spPr>
                <a:xfrm>
                  <a:off x="4960" y="1656"/>
                  <a:ext cx="7504" cy="13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en-US" altLang="zh-CN" sz="3600" dirty="0">
                      <a:ln>
                        <a:solidFill>
                          <a:srgbClr val="267A63"/>
                        </a:solidFill>
                      </a:ln>
                      <a:noFill/>
                    </a:rPr>
                    <a:t>ForesEagleEy</a:t>
                  </a:r>
                  <a:r>
                    <a:rPr lang="en-US" altLang="zh-CN" sz="3600" dirty="0">
                      <a:ln>
                        <a:solidFill>
                          <a:srgbClr val="267A63"/>
                        </a:solidFill>
                      </a:ln>
                      <a:noFill/>
                    </a:rPr>
                    <a:t>e</a:t>
                  </a:r>
                  <a:endParaRPr lang="en-US" altLang="zh-CN" sz="3600" dirty="0">
                    <a:ln>
                      <a:solidFill>
                        <a:srgbClr val="267A63"/>
                      </a:solidFill>
                    </a:ln>
                    <a:noFill/>
                  </a:endParaRPr>
                </a:p>
              </p:txBody>
            </p:sp>
            <p:pic>
              <p:nvPicPr>
                <p:cNvPr id="69" name="http://photo-static-api.fotomore.com/creative/vcg/400/new/VCG41N1302490350.jpg?uid=386&amp;timestamp=1716298986&amp;sign=22d49369674ae6e1109a0b4ede5626e6" descr="3D插图微笑的非洲裔美国妇女拿着智能手机。卡通女商人使用手机的近距离肖像，隔离在白色上。在线交流，移动连接。"/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>
                        <a:alpha val="100000"/>
                      </a:srgbClr>
                    </a:clrFrom>
                    <a:clrTo>
                      <a:srgbClr val="FFFFFF">
                        <a:alpha val="100000"/>
                        <a:alpha val="0"/>
                      </a:srgbClr>
                    </a:clrTo>
                  </a:clrChange>
                </a:blip>
                <a:srcRect l="-4799" r="-3725" b="53"/>
                <a:stretch>
                  <a:fillRect/>
                </a:stretch>
              </p:blipFill>
              <p:spPr>
                <a:xfrm>
                  <a:off x="6429" y="-518"/>
                  <a:ext cx="3971" cy="4909"/>
                </a:xfrm>
                <a:prstGeom prst="ellipse">
                  <a:avLst/>
                </a:prstGeom>
              </p:spPr>
            </p:pic>
          </p:grpSp>
        </p:grpSp>
      </p:grpSp>
      <p:grpSp>
        <p:nvGrpSpPr>
          <p:cNvPr id="83" name="组合 82"/>
          <p:cNvGrpSpPr/>
          <p:nvPr/>
        </p:nvGrpSpPr>
        <p:grpSpPr>
          <a:xfrm>
            <a:off x="3914775" y="4022090"/>
            <a:ext cx="7877175" cy="1409065"/>
            <a:chOff x="6248" y="3759"/>
            <a:chExt cx="12405" cy="2219"/>
          </a:xfrm>
        </p:grpSpPr>
        <p:sp>
          <p:nvSpPr>
            <p:cNvPr id="57" name="圆角矩形 56"/>
            <p:cNvSpPr/>
            <p:nvPr/>
          </p:nvSpPr>
          <p:spPr>
            <a:xfrm>
              <a:off x="6248" y="5324"/>
              <a:ext cx="2901" cy="651"/>
            </a:xfrm>
            <a:prstGeom prst="roundRect">
              <a:avLst>
                <a:gd name="adj" fmla="val 50000"/>
              </a:avLst>
            </a:prstGeom>
            <a:solidFill>
              <a:srgbClr val="267A6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林业管理人员</a:t>
              </a:r>
              <a:endParaRPr lang="zh-CN" altLang="en-US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9416" y="5324"/>
              <a:ext cx="2901" cy="651"/>
            </a:xfrm>
            <a:prstGeom prst="roundRect">
              <a:avLst>
                <a:gd name="adj" fmla="val 50000"/>
              </a:avLst>
            </a:prstGeom>
            <a:solidFill>
              <a:srgbClr val="267A6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林业</a:t>
              </a:r>
              <a:r>
                <a:rPr lang="zh-CN" altLang="en-US" b="1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从业人员</a:t>
              </a:r>
              <a:endParaRPr lang="zh-CN" altLang="en-US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sp>
          <p:nvSpPr>
            <p:cNvPr id="59" name="圆角矩形 58"/>
            <p:cNvSpPr/>
            <p:nvPr/>
          </p:nvSpPr>
          <p:spPr>
            <a:xfrm>
              <a:off x="12584" y="5327"/>
              <a:ext cx="2901" cy="651"/>
            </a:xfrm>
            <a:prstGeom prst="roundRect">
              <a:avLst>
                <a:gd name="adj" fmla="val 50000"/>
              </a:avLst>
            </a:prstGeom>
            <a:solidFill>
              <a:srgbClr val="267A6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环境管理人员</a:t>
              </a:r>
              <a:endParaRPr lang="zh-CN" altLang="en-US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sp>
          <p:nvSpPr>
            <p:cNvPr id="64" name="圆角矩形 63"/>
            <p:cNvSpPr/>
            <p:nvPr/>
          </p:nvSpPr>
          <p:spPr>
            <a:xfrm>
              <a:off x="15752" y="5327"/>
              <a:ext cx="2901" cy="651"/>
            </a:xfrm>
            <a:prstGeom prst="roundRect">
              <a:avLst>
                <a:gd name="adj" fmla="val 50000"/>
              </a:avLst>
            </a:prstGeom>
            <a:solidFill>
              <a:srgbClr val="267A6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普通用户</a:t>
              </a:r>
              <a:endParaRPr lang="zh-CN" altLang="en-US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cxnSp>
          <p:nvCxnSpPr>
            <p:cNvPr id="75" name="直接箭头连接符 74"/>
            <p:cNvCxnSpPr>
              <a:stCxn id="57" idx="0"/>
              <a:endCxn id="68" idx="2"/>
            </p:cNvCxnSpPr>
            <p:nvPr/>
          </p:nvCxnSpPr>
          <p:spPr>
            <a:xfrm flipV="1">
              <a:off x="7699" y="4410"/>
              <a:ext cx="4746" cy="914"/>
            </a:xfrm>
            <a:prstGeom prst="straightConnector1">
              <a:avLst/>
            </a:prstGeom>
            <a:ln w="41275">
              <a:solidFill>
                <a:srgbClr val="0F382A"/>
              </a:solidFill>
              <a:tailEnd type="triangle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6" name="直接箭头连接符 75"/>
            <p:cNvCxnSpPr>
              <a:stCxn id="58" idx="0"/>
              <a:endCxn id="68" idx="2"/>
            </p:cNvCxnSpPr>
            <p:nvPr/>
          </p:nvCxnSpPr>
          <p:spPr>
            <a:xfrm flipV="1">
              <a:off x="10867" y="4410"/>
              <a:ext cx="1578" cy="914"/>
            </a:xfrm>
            <a:prstGeom prst="straightConnector1">
              <a:avLst/>
            </a:prstGeom>
            <a:ln w="41275">
              <a:solidFill>
                <a:srgbClr val="0F382A"/>
              </a:solidFill>
              <a:tailEnd type="triangle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7" name="直接箭头连接符 76"/>
            <p:cNvCxnSpPr>
              <a:stCxn id="59" idx="0"/>
              <a:endCxn id="68" idx="2"/>
            </p:cNvCxnSpPr>
            <p:nvPr/>
          </p:nvCxnSpPr>
          <p:spPr>
            <a:xfrm flipH="1" flipV="1">
              <a:off x="12445" y="4410"/>
              <a:ext cx="1590" cy="917"/>
            </a:xfrm>
            <a:prstGeom prst="straightConnector1">
              <a:avLst/>
            </a:prstGeom>
            <a:ln w="41275">
              <a:solidFill>
                <a:srgbClr val="0F382A"/>
              </a:solidFill>
              <a:tailEnd type="triangle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8" name="直接箭头连接符 77"/>
            <p:cNvCxnSpPr>
              <a:stCxn id="64" idx="0"/>
              <a:endCxn id="68" idx="2"/>
            </p:cNvCxnSpPr>
            <p:nvPr/>
          </p:nvCxnSpPr>
          <p:spPr>
            <a:xfrm flipH="1" flipV="1">
              <a:off x="12445" y="4410"/>
              <a:ext cx="4758" cy="917"/>
            </a:xfrm>
            <a:prstGeom prst="straightConnector1">
              <a:avLst/>
            </a:prstGeom>
            <a:ln w="41275">
              <a:solidFill>
                <a:srgbClr val="0F382A"/>
              </a:solidFill>
              <a:tailEnd type="triangle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68" name="圆角矩形 67"/>
            <p:cNvSpPr/>
            <p:nvPr/>
          </p:nvSpPr>
          <p:spPr>
            <a:xfrm>
              <a:off x="10646" y="3759"/>
              <a:ext cx="3597" cy="651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 dirty="0">
                  <a:solidFill>
                    <a:srgbClr val="267A63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林业局监管人员</a:t>
              </a:r>
              <a:endParaRPr lang="zh-CN" altLang="en-US" b="1" dirty="0">
                <a:solidFill>
                  <a:srgbClr val="267A63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</p:grpSp>
      <p:grpSp>
        <p:nvGrpSpPr>
          <p:cNvPr id="134" name="组合 133"/>
          <p:cNvGrpSpPr/>
          <p:nvPr/>
        </p:nvGrpSpPr>
        <p:grpSpPr>
          <a:xfrm>
            <a:off x="3366135" y="1686560"/>
            <a:ext cx="7505065" cy="1962150"/>
            <a:chOff x="6141" y="720"/>
            <a:chExt cx="11819" cy="3090"/>
          </a:xfrm>
        </p:grpSpPr>
        <p:sp>
          <p:nvSpPr>
            <p:cNvPr id="84" name="文本框 83"/>
            <p:cNvSpPr txBox="1"/>
            <p:nvPr/>
          </p:nvSpPr>
          <p:spPr>
            <a:xfrm>
              <a:off x="11560" y="1847"/>
              <a:ext cx="6400" cy="1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10000"/>
                </a:lnSpc>
              </a:pPr>
              <a:r>
                <a:rPr lang="en-US" altLang="zh-CN" sz="1400" dirty="0">
                  <a:solidFill>
                    <a:srgbClr val="404040"/>
                  </a:solidFill>
                </a:rPr>
                <a:t>-</a:t>
              </a:r>
              <a:r>
                <a:rPr lang="zh-CN" altLang="en-US" sz="1400" dirty="0">
                  <a:solidFill>
                    <a:srgbClr val="404040"/>
                  </a:solidFill>
                </a:rPr>
                <a:t>注册成为林业局监管人员并登录</a:t>
              </a:r>
              <a:endParaRPr lang="zh-CN" altLang="en-US" sz="1400" dirty="0">
                <a:solidFill>
                  <a:srgbClr val="404040"/>
                </a:solidFill>
              </a:endParaRPr>
            </a:p>
            <a:p>
              <a:pPr algn="l">
                <a:lnSpc>
                  <a:spcPct val="110000"/>
                </a:lnSpc>
              </a:pPr>
              <a:r>
                <a:rPr lang="en-US" altLang="zh-CN" sz="1400" dirty="0">
                  <a:solidFill>
                    <a:srgbClr val="404040"/>
                  </a:solidFill>
                </a:rPr>
                <a:t>-</a:t>
              </a:r>
              <a:r>
                <a:rPr lang="zh-CN" altLang="en-US" sz="1400" dirty="0">
                  <a:solidFill>
                    <a:srgbClr val="404040"/>
                  </a:solidFill>
                </a:rPr>
                <a:t>对系统所有数据进行顶层监管</a:t>
              </a:r>
              <a:endParaRPr lang="zh-CN" altLang="en-US" sz="1400" dirty="0">
                <a:solidFill>
                  <a:srgbClr val="404040"/>
                </a:solidFill>
              </a:endParaRPr>
            </a:p>
            <a:p>
              <a:pPr algn="l">
                <a:lnSpc>
                  <a:spcPct val="110000"/>
                </a:lnSpc>
              </a:pPr>
              <a:r>
                <a:rPr lang="en-US" altLang="zh-CN" sz="1400" dirty="0">
                  <a:solidFill>
                    <a:srgbClr val="404040"/>
                  </a:solidFill>
                </a:rPr>
                <a:t>-</a:t>
              </a:r>
              <a:r>
                <a:rPr lang="zh-CN" altLang="en-US" sz="1400" dirty="0">
                  <a:solidFill>
                    <a:srgbClr val="404040"/>
                  </a:solidFill>
                </a:rPr>
                <a:t>对系统注册的其他角色进行授权管理</a:t>
              </a:r>
              <a:endParaRPr lang="zh-CN" altLang="en-US" sz="1400" dirty="0">
                <a:solidFill>
                  <a:srgbClr val="404040"/>
                </a:solidFill>
              </a:endParaRPr>
            </a:p>
            <a:p>
              <a:pPr algn="l">
                <a:lnSpc>
                  <a:spcPct val="110000"/>
                </a:lnSpc>
              </a:pPr>
              <a:r>
                <a:rPr lang="en-US" altLang="zh-CN" sz="1400" dirty="0">
                  <a:solidFill>
                    <a:srgbClr val="404040"/>
                  </a:solidFill>
                </a:rPr>
                <a:t>-</a:t>
              </a:r>
              <a:r>
                <a:rPr lang="zh-CN" altLang="en-US" sz="1400" dirty="0">
                  <a:solidFill>
                    <a:srgbClr val="404040"/>
                  </a:solidFill>
                </a:rPr>
                <a:t>几乎涵盖上述所有角色的所有功能</a:t>
              </a:r>
              <a:endParaRPr lang="zh-CN" altLang="en-US" sz="1400" dirty="0">
                <a:solidFill>
                  <a:srgbClr val="404040"/>
                </a:solidFill>
              </a:endParaRPr>
            </a:p>
          </p:txBody>
        </p:sp>
        <p:grpSp>
          <p:nvGrpSpPr>
            <p:cNvPr id="131" name="组合 130"/>
            <p:cNvGrpSpPr/>
            <p:nvPr/>
          </p:nvGrpSpPr>
          <p:grpSpPr>
            <a:xfrm>
              <a:off x="6141" y="720"/>
              <a:ext cx="5014" cy="3090"/>
              <a:chOff x="6141" y="720"/>
              <a:chExt cx="5014" cy="3090"/>
            </a:xfrm>
          </p:grpSpPr>
          <p:sp>
            <p:nvSpPr>
              <p:cNvPr id="127" name="圆: 空心 13"/>
              <p:cNvSpPr/>
              <p:nvPr/>
            </p:nvSpPr>
            <p:spPr>
              <a:xfrm>
                <a:off x="8493" y="1148"/>
                <a:ext cx="2662" cy="2662"/>
              </a:xfrm>
              <a:prstGeom prst="donut">
                <a:avLst>
                  <a:gd name="adj" fmla="val 13437"/>
                </a:avLst>
              </a:prstGeom>
              <a:blipFill dpi="0" rotWithShape="1">
                <a:blip r:embed="rId3"/>
                <a:srcRect/>
                <a:tile tx="0" ty="63500" sx="100000" sy="100000" flip="none" algn="b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95" name="http://photo-static-api.fotomore.com/creative/vcg/400/new/VCG41N1223953565.jpg?uid=386&amp;timestamp=1716303454&amp;sign=8960c2a852c4e53f0f4dfee21f96b678" descr="微笑的胡子商人的肖像显示姿态冷静。3D插图卡通站着的人在西装与拇指向上的姿势，孤立在白色的背景。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>
                      <a:alpha val="100000"/>
                    </a:srgbClr>
                  </a:clrFrom>
                  <a:clrTo>
                    <a:srgbClr val="FFFFFF">
                      <a:alpha val="100000"/>
                      <a:alpha val="0"/>
                    </a:srgbClr>
                  </a:clrTo>
                </a:clrChange>
              </a:blip>
              <a:srcRect l="25681" t="6250" r="27010" b="46870"/>
              <a:stretch>
                <a:fillRect/>
              </a:stretch>
            </p:blipFill>
            <p:spPr>
              <a:xfrm>
                <a:off x="8430" y="720"/>
                <a:ext cx="2672" cy="3090"/>
              </a:xfrm>
              <a:prstGeom prst="rect">
                <a:avLst/>
              </a:prstGeom>
            </p:spPr>
          </p:pic>
          <p:grpSp>
            <p:nvGrpSpPr>
              <p:cNvPr id="87" name="组合 86"/>
              <p:cNvGrpSpPr/>
              <p:nvPr/>
            </p:nvGrpSpPr>
            <p:grpSpPr>
              <a:xfrm rot="0">
                <a:off x="6141" y="2106"/>
                <a:ext cx="3705" cy="1294"/>
                <a:chOff x="-406" y="2116"/>
                <a:chExt cx="3705" cy="1294"/>
              </a:xfrm>
            </p:grpSpPr>
            <p:sp>
              <p:nvSpPr>
                <p:cNvPr id="85" name="文本框 84"/>
                <p:cNvSpPr txBox="1"/>
                <p:nvPr/>
              </p:nvSpPr>
              <p:spPr>
                <a:xfrm>
                  <a:off x="773" y="2116"/>
                  <a:ext cx="1348" cy="8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2800" dirty="0">
                      <a:solidFill>
                        <a:srgbClr val="267A63"/>
                      </a:solidFill>
                    </a:rPr>
                    <a:t>05</a:t>
                  </a:r>
                  <a:endParaRPr lang="zh-CN" altLang="en-US" sz="2800" dirty="0">
                    <a:solidFill>
                      <a:srgbClr val="267A63"/>
                    </a:solidFill>
                  </a:endParaRPr>
                </a:p>
              </p:txBody>
            </p:sp>
            <p:sp>
              <p:nvSpPr>
                <p:cNvPr id="86" name="文本框 85"/>
                <p:cNvSpPr txBox="1"/>
                <p:nvPr/>
              </p:nvSpPr>
              <p:spPr>
                <a:xfrm>
                  <a:off x="-406" y="2782"/>
                  <a:ext cx="3705" cy="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zh-CN" altLang="en-US" sz="2000" dirty="0">
                      <a:solidFill>
                        <a:srgbClr val="181717"/>
                      </a:solidFill>
                      <a:latin typeface="+mj-ea"/>
                      <a:ea typeface="+mj-ea"/>
                    </a:rPr>
                    <a:t>管理员</a:t>
                  </a:r>
                  <a:endParaRPr lang="zh-CN" altLang="en-US" sz="2000" dirty="0">
                    <a:solidFill>
                      <a:srgbClr val="181717"/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 rot="10800000">
            <a:off x="6772844" y="367030"/>
            <a:ext cx="1290320" cy="49034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7200" dirty="0">
                <a:ln>
                  <a:solidFill>
                    <a:srgbClr val="267A63"/>
                  </a:solidFill>
                </a:ln>
                <a:noFill/>
              </a:rPr>
              <a:t>F</a:t>
            </a:r>
            <a:r>
              <a:rPr lang="en-US" altLang="zh-CN" sz="7200" dirty="0">
                <a:ln>
                  <a:solidFill>
                    <a:srgbClr val="267A63"/>
                  </a:solidFill>
                </a:ln>
                <a:noFill/>
              </a:rPr>
              <a:t>orest EYE</a:t>
            </a:r>
            <a:endParaRPr lang="en-US" altLang="zh-CN" sz="7200" dirty="0">
              <a:ln>
                <a:solidFill>
                  <a:srgbClr val="267A63"/>
                </a:solidFill>
              </a:ln>
              <a:noFill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gradFill>
            <a:gsLst>
              <a:gs pos="24000">
                <a:srgbClr val="F1F1F1">
                  <a:alpha val="88000"/>
                </a:srgbClr>
              </a:gs>
              <a:gs pos="100000">
                <a:srgbClr val="F1F1F1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7" name="矩形: 圆角 6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: 圆角 7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0" y="5594350"/>
            <a:ext cx="9550400" cy="126365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58165" y="5589856"/>
            <a:ext cx="843978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dirty="0">
                <a:ln>
                  <a:solidFill>
                    <a:schemeClr val="bg1"/>
                  </a:solidFill>
                </a:ln>
                <a:noFill/>
              </a:rPr>
              <a:t>FOREST EYE</a:t>
            </a:r>
            <a:endParaRPr lang="zh-CN" altLang="en-US" sz="8000" dirty="0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90550" y="400050"/>
            <a:ext cx="12382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267A63"/>
                </a:solidFill>
              </a:rPr>
              <a:t>THREE</a:t>
            </a:r>
            <a:endParaRPr lang="zh-CN" altLang="en-US" sz="1600" dirty="0">
              <a:solidFill>
                <a:srgbClr val="267A63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222374" y="1765300"/>
            <a:ext cx="16383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gradFill>
                  <a:gsLst>
                    <a:gs pos="0">
                      <a:srgbClr val="267A63">
                        <a:alpha val="42000"/>
                      </a:srgbClr>
                    </a:gs>
                    <a:gs pos="84000">
                      <a:srgbClr val="267A63">
                        <a:alpha val="0"/>
                      </a:srgbClr>
                    </a:gs>
                  </a:gsLst>
                  <a:lin ang="5400000" scaled="1"/>
                </a:gradFill>
              </a:rPr>
              <a:t>03</a:t>
            </a:r>
            <a:endParaRPr lang="zh-CN" altLang="en-US" sz="7200" dirty="0">
              <a:gradFill>
                <a:gsLst>
                  <a:gs pos="0">
                    <a:srgbClr val="267A63">
                      <a:alpha val="42000"/>
                    </a:srgbClr>
                  </a:gs>
                  <a:gs pos="84000">
                    <a:srgbClr val="267A63">
                      <a:alpha val="0"/>
                    </a:srgbClr>
                  </a:gs>
                </a:gsLst>
                <a:lin ang="5400000" scaled="1"/>
              </a:gra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244598" y="3098363"/>
            <a:ext cx="275590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100" dirty="0">
                <a:solidFill>
                  <a:schemeClr val="tx1">
                    <a:alpha val="70000"/>
                  </a:schemeClr>
                </a:solidFill>
                <a:latin typeface="+mn-ea"/>
              </a:rPr>
              <a:t>Program Design</a:t>
            </a:r>
            <a:endParaRPr lang="en-US" altLang="zh-CN" sz="1600" spc="100" dirty="0">
              <a:solidFill>
                <a:schemeClr val="tx1">
                  <a:alpha val="70000"/>
                </a:schemeClr>
              </a:solidFill>
              <a:latin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358900" y="3660236"/>
            <a:ext cx="504000" cy="45719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066799" y="2787645"/>
            <a:ext cx="4740275" cy="272938"/>
          </a:xfrm>
          <a:prstGeom prst="rect">
            <a:avLst/>
          </a:prstGeom>
          <a:solidFill>
            <a:schemeClr val="bg1"/>
          </a:solidFill>
          <a:ln>
            <a:solidFill>
              <a:srgbClr val="267A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1257302" y="2774612"/>
            <a:ext cx="26280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214874" y="2300248"/>
            <a:ext cx="2755902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latin typeface="+mj-ea"/>
                <a:ea typeface="+mj-ea"/>
              </a:rPr>
              <a:t>项目设计</a:t>
            </a:r>
            <a:endParaRPr lang="zh-CN" altLang="en-US" sz="4400" dirty="0">
              <a:latin typeface="+mj-ea"/>
              <a:ea typeface="+mj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0920095" y="5972175"/>
            <a:ext cx="1140460" cy="740410"/>
            <a:chOff x="16824" y="9160"/>
            <a:chExt cx="1796" cy="1166"/>
          </a:xfrm>
        </p:grpSpPr>
        <p:sp>
          <p:nvSpPr>
            <p:cNvPr id="29" name="椭圆 28"/>
            <p:cNvSpPr/>
            <p:nvPr/>
          </p:nvSpPr>
          <p:spPr>
            <a:xfrm>
              <a:off x="17325" y="9160"/>
              <a:ext cx="780" cy="780"/>
            </a:xfrm>
            <a:prstGeom prst="ellipse">
              <a:avLst/>
            </a:prstGeom>
            <a:noFill/>
            <a:ln>
              <a:solidFill>
                <a:srgbClr val="267A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30" name="图片 40" descr="森林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91" y="9214"/>
              <a:ext cx="663" cy="663"/>
            </a:xfrm>
            <a:prstGeom prst="rect">
              <a:avLst/>
            </a:prstGeom>
          </p:spPr>
        </p:pic>
        <p:sp>
          <p:nvSpPr>
            <p:cNvPr id="31" name="文本框 30"/>
            <p:cNvSpPr txBox="1"/>
            <p:nvPr/>
          </p:nvSpPr>
          <p:spPr>
            <a:xfrm>
              <a:off x="16824" y="9940"/>
              <a:ext cx="1797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rPr>
                <a:t>林上鹰眼</a:t>
              </a:r>
              <a:endParaRPr lang="zh-CN" altLang="en-US" sz="1000" dirty="0">
                <a:solidFill>
                  <a:srgbClr val="267A63"/>
                </a:solidFill>
                <a:latin typeface="+mj-ea"/>
                <a:ea typeface="+mj-ea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0" name="矩形: 圆角 9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0" y="6781290"/>
            <a:ext cx="12192000" cy="7671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0" name="组合 59"/>
          <p:cNvGrpSpPr/>
          <p:nvPr/>
        </p:nvGrpSpPr>
        <p:grpSpPr>
          <a:xfrm>
            <a:off x="820202" y="634447"/>
            <a:ext cx="215954" cy="150509"/>
            <a:chOff x="6147435" y="1299845"/>
            <a:chExt cx="204998" cy="142874"/>
          </a:xfrm>
        </p:grpSpPr>
        <p:sp>
          <p:nvSpPr>
            <p:cNvPr id="61" name="任意多边形: 形状 60"/>
            <p:cNvSpPr/>
            <p:nvPr/>
          </p:nvSpPr>
          <p:spPr>
            <a:xfrm>
              <a:off x="6147435" y="1299845"/>
              <a:ext cx="200236" cy="80009"/>
            </a:xfrm>
            <a:custGeom>
              <a:avLst/>
              <a:gdLst>
                <a:gd name="connsiteX0" fmla="*/ 0 w 200236"/>
                <a:gd name="connsiteY0" fmla="*/ 40005 h 80009"/>
                <a:gd name="connsiteX1" fmla="*/ 100118 w 200236"/>
                <a:gd name="connsiteY1" fmla="*/ 0 h 80009"/>
                <a:gd name="connsiteX2" fmla="*/ 200236 w 200236"/>
                <a:gd name="connsiteY2" fmla="*/ 40005 h 80009"/>
                <a:gd name="connsiteX3" fmla="*/ 100118 w 200236"/>
                <a:gd name="connsiteY3" fmla="*/ 80010 h 80009"/>
                <a:gd name="connsiteX4" fmla="*/ 0 w 200236"/>
                <a:gd name="connsiteY4" fmla="*/ 40005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36" h="80009">
                  <a:moveTo>
                    <a:pt x="0" y="40005"/>
                  </a:moveTo>
                  <a:lnTo>
                    <a:pt x="100118" y="0"/>
                  </a:lnTo>
                  <a:lnTo>
                    <a:pt x="200236" y="40005"/>
                  </a:lnTo>
                  <a:lnTo>
                    <a:pt x="100118" y="80010"/>
                  </a:lnTo>
                  <a:lnTo>
                    <a:pt x="0" y="40005"/>
                  </a:lnTo>
                  <a:close/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6347671" y="1340374"/>
              <a:ext cx="4762" cy="43925"/>
            </a:xfrm>
            <a:custGeom>
              <a:avLst/>
              <a:gdLst>
                <a:gd name="connsiteX0" fmla="*/ 0 w 4762"/>
                <a:gd name="connsiteY0" fmla="*/ 0 h 43925"/>
                <a:gd name="connsiteX1" fmla="*/ 0 w 4762"/>
                <a:gd name="connsiteY1" fmla="*/ 43925 h 4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" h="43925">
                  <a:moveTo>
                    <a:pt x="0" y="0"/>
                  </a:moveTo>
                  <a:lnTo>
                    <a:pt x="0" y="43925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6192944" y="1360925"/>
              <a:ext cx="109220" cy="81794"/>
            </a:xfrm>
            <a:custGeom>
              <a:avLst/>
              <a:gdLst>
                <a:gd name="connsiteX0" fmla="*/ 0 w 109220"/>
                <a:gd name="connsiteY0" fmla="*/ 0 h 81794"/>
                <a:gd name="connsiteX1" fmla="*/ 0 w 109220"/>
                <a:gd name="connsiteY1" fmla="*/ 59252 h 81794"/>
                <a:gd name="connsiteX2" fmla="*/ 54610 w 109220"/>
                <a:gd name="connsiteY2" fmla="*/ 81795 h 81794"/>
                <a:gd name="connsiteX3" fmla="*/ 109220 w 109220"/>
                <a:gd name="connsiteY3" fmla="*/ 59252 h 81794"/>
                <a:gd name="connsiteX4" fmla="*/ 109220 w 109220"/>
                <a:gd name="connsiteY4" fmla="*/ 0 h 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220" h="81794">
                  <a:moveTo>
                    <a:pt x="0" y="0"/>
                  </a:moveTo>
                  <a:lnTo>
                    <a:pt x="0" y="59252"/>
                  </a:lnTo>
                  <a:cubicBezTo>
                    <a:pt x="0" y="59252"/>
                    <a:pt x="22908" y="81795"/>
                    <a:pt x="54610" y="81795"/>
                  </a:cubicBezTo>
                  <a:cubicBezTo>
                    <a:pt x="86312" y="81795"/>
                    <a:pt x="109220" y="59252"/>
                    <a:pt x="109220" y="59252"/>
                  </a:cubicBezTo>
                  <a:lnTo>
                    <a:pt x="109220" y="0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26085" y="428625"/>
            <a:ext cx="3025140" cy="744220"/>
            <a:chOff x="671" y="675"/>
            <a:chExt cx="4764" cy="1172"/>
          </a:xfrm>
        </p:grpSpPr>
        <p:grpSp>
          <p:nvGrpSpPr>
            <p:cNvPr id="4" name="组合 3"/>
            <p:cNvGrpSpPr/>
            <p:nvPr/>
          </p:nvGrpSpPr>
          <p:grpSpPr>
            <a:xfrm>
              <a:off x="1163" y="675"/>
              <a:ext cx="4272" cy="978"/>
              <a:chOff x="1163" y="675"/>
              <a:chExt cx="4272" cy="978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1959" y="1219"/>
                <a:ext cx="3476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 spc="100" dirty="0">
                    <a:solidFill>
                      <a:schemeClr val="tx1">
                        <a:alpha val="70000"/>
                      </a:schemeClr>
                    </a:solidFill>
                    <a:latin typeface="+mn-ea"/>
                  </a:rPr>
                  <a:t>Design of Database</a:t>
                </a:r>
                <a:endParaRPr lang="en-US" altLang="zh-CN" sz="1200" spc="100" dirty="0">
                  <a:solidFill>
                    <a:schemeClr val="tx1">
                      <a:alpha val="70000"/>
                    </a:schemeClr>
                  </a:solidFill>
                  <a:latin typeface="+mn-ea"/>
                </a:endParaRPr>
              </a:p>
            </p:txBody>
          </p:sp>
          <p:grpSp>
            <p:nvGrpSpPr>
              <p:cNvPr id="6" name="组合 5"/>
              <p:cNvGrpSpPr/>
              <p:nvPr/>
            </p:nvGrpSpPr>
            <p:grpSpPr>
              <a:xfrm>
                <a:off x="1163" y="675"/>
                <a:ext cx="4154" cy="780"/>
                <a:chOff x="1163" y="675"/>
                <a:chExt cx="4154" cy="780"/>
              </a:xfrm>
            </p:grpSpPr>
            <p:sp>
              <p:nvSpPr>
                <p:cNvPr id="7" name="文本框 6"/>
                <p:cNvSpPr txBox="1"/>
                <p:nvPr/>
              </p:nvSpPr>
              <p:spPr>
                <a:xfrm>
                  <a:off x="1944" y="675"/>
                  <a:ext cx="3373" cy="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pPr algn="dist"/>
                  <a:r>
                    <a:rPr lang="en-US" altLang="zh-CN" sz="2000" dirty="0">
                      <a:latin typeface="+mj-ea"/>
                      <a:ea typeface="+mj-ea"/>
                    </a:rPr>
                    <a:t>3.1 </a:t>
                  </a:r>
                  <a:r>
                    <a:rPr lang="zh-CN" altLang="en-US" sz="2000" dirty="0">
                      <a:latin typeface="+mj-ea"/>
                      <a:ea typeface="+mj-ea"/>
                    </a:rPr>
                    <a:t>数据库设计</a:t>
                  </a:r>
                  <a:endParaRPr lang="zh-CN" altLang="en-US" sz="2000" dirty="0">
                    <a:latin typeface="+mj-ea"/>
                    <a:ea typeface="+mj-ea"/>
                  </a:endParaRPr>
                </a:p>
              </p:txBody>
            </p:sp>
            <p:grpSp>
              <p:nvGrpSpPr>
                <p:cNvPr id="8" name="组合 7"/>
                <p:cNvGrpSpPr/>
                <p:nvPr/>
              </p:nvGrpSpPr>
              <p:grpSpPr>
                <a:xfrm>
                  <a:off x="1163" y="675"/>
                  <a:ext cx="780" cy="780"/>
                  <a:chOff x="17325" y="9160"/>
                  <a:chExt cx="780" cy="780"/>
                </a:xfrm>
              </p:grpSpPr>
              <p:sp>
                <p:nvSpPr>
                  <p:cNvPr id="2" name="椭圆 1"/>
                  <p:cNvSpPr/>
                  <p:nvPr/>
                </p:nvSpPr>
                <p:spPr>
                  <a:xfrm>
                    <a:off x="17325" y="9160"/>
                    <a:ext cx="780" cy="780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66" name="图片 65" descr="森林"/>
                  <p:cNvPicPr>
                    <a:picLocks noChangeAspect="1"/>
                  </p:cNvPicPr>
                  <p:nvPr/>
                </p:nvPicPr>
                <p:blipFill>
                  <a:blip r:embed="rId1"/>
                  <a:stretch>
                    <a:fillRect/>
                  </a:stretch>
                </p:blipFill>
                <p:spPr>
                  <a:xfrm>
                    <a:off x="17391" y="9214"/>
                    <a:ext cx="663" cy="663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67" name="文本框 66"/>
            <p:cNvSpPr txBox="1"/>
            <p:nvPr/>
          </p:nvSpPr>
          <p:spPr>
            <a:xfrm>
              <a:off x="671" y="1461"/>
              <a:ext cx="1797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rPr>
                <a:t>林上鹰眼</a:t>
              </a:r>
              <a:endParaRPr lang="zh-CN" altLang="en-US" sz="1000" dirty="0">
                <a:solidFill>
                  <a:srgbClr val="267A63"/>
                </a:solidFill>
                <a:latin typeface="+mj-ea"/>
                <a:ea typeface="+mj-ea"/>
                <a:sym typeface="+mn-ea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94360" y="1191725"/>
            <a:ext cx="7315835" cy="523357"/>
            <a:chOff x="936" y="1877"/>
            <a:chExt cx="11521" cy="824"/>
          </a:xfrm>
        </p:grpSpPr>
        <p:sp>
          <p:nvSpPr>
            <p:cNvPr id="15" name="文本框 14"/>
            <p:cNvSpPr txBox="1"/>
            <p:nvPr/>
          </p:nvSpPr>
          <p:spPr>
            <a:xfrm>
              <a:off x="936" y="1877"/>
              <a:ext cx="1348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dirty="0">
                  <a:solidFill>
                    <a:srgbClr val="267A63"/>
                  </a:solidFill>
                </a:rPr>
                <a:t>01</a:t>
              </a:r>
              <a:endParaRPr lang="zh-CN" altLang="en-US" sz="2800" dirty="0">
                <a:solidFill>
                  <a:srgbClr val="267A63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943" y="2055"/>
              <a:ext cx="1051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600" dirty="0">
                  <a:solidFill>
                    <a:srgbClr val="181717"/>
                  </a:solidFill>
                  <a:latin typeface="+mj-ea"/>
                  <a:ea typeface="+mj-ea"/>
                </a:rPr>
                <a:t>目前已初步完成部分主要</a:t>
              </a:r>
              <a:r>
                <a:rPr lang="en-US" altLang="zh-CN" sz="1600" dirty="0">
                  <a:solidFill>
                    <a:srgbClr val="181717"/>
                  </a:solidFill>
                  <a:latin typeface="+mj-ea"/>
                  <a:ea typeface="+mj-ea"/>
                </a:rPr>
                <a:t>Relation Schema</a:t>
              </a:r>
              <a:r>
                <a:rPr lang="zh-CN" altLang="en-US" sz="1600" dirty="0">
                  <a:solidFill>
                    <a:srgbClr val="181717"/>
                  </a:solidFill>
                  <a:latin typeface="+mj-ea"/>
                  <a:ea typeface="+mj-ea"/>
                </a:rPr>
                <a:t>的设计</a:t>
              </a:r>
              <a:r>
                <a:rPr lang="zh-CN" altLang="en-US" sz="1600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（仅展示了部分）</a:t>
              </a:r>
              <a:endParaRPr lang="zh-CN" altLang="en-US" sz="16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aphicFrame>
        <p:nvGraphicFramePr>
          <p:cNvPr id="22" name="表格 21"/>
          <p:cNvGraphicFramePr/>
          <p:nvPr>
            <p:custDataLst>
              <p:tags r:id="rId2"/>
            </p:custDataLst>
          </p:nvPr>
        </p:nvGraphicFramePr>
        <p:xfrm>
          <a:off x="393065" y="1833245"/>
          <a:ext cx="3526155" cy="171196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175385"/>
                <a:gridCol w="1175385"/>
                <a:gridCol w="1175385"/>
              </a:tblGrid>
              <a:tr h="283210">
                <a:tc gridSpan="3"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b="1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Air_enivronment</a:t>
                      </a:r>
                      <a:endParaRPr lang="en-US" altLang="zh-CN" b="1" i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40665"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altLang="zh-CN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primary_key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</a:tcPr>
                </a:tc>
              </a:tr>
              <a:tr h="384175"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Temperature</a:t>
                      </a:r>
                      <a:endParaRPr lang="en-US" altLang="zh-CN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numeric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</a:tr>
              <a:tr h="240665"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Humuidity</a:t>
                      </a:r>
                      <a:endParaRPr lang="en-US" altLang="zh-CN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numeric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</a:tr>
              <a:tr h="322580"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Sunlight</a:t>
                      </a:r>
                      <a:endParaRPr lang="en-US" altLang="zh-CN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numeric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</a:tr>
              <a:tr h="240665"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Velocity</a:t>
                      </a:r>
                      <a:endParaRPr lang="en-US" altLang="zh-CN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numeric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graphicFrame>
        <p:nvGraphicFramePr>
          <p:cNvPr id="23" name="表格 22"/>
          <p:cNvGraphicFramePr/>
          <p:nvPr>
            <p:custDataLst>
              <p:tags r:id="rId3"/>
            </p:custDataLst>
          </p:nvPr>
        </p:nvGraphicFramePr>
        <p:xfrm>
          <a:off x="4083050" y="1833245"/>
          <a:ext cx="3526155" cy="2433955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175385"/>
                <a:gridCol w="1175385"/>
                <a:gridCol w="1175385"/>
              </a:tblGrid>
              <a:tr h="283210">
                <a:tc gridSpan="3"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b="1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Soil_enivironment</a:t>
                      </a:r>
                      <a:endParaRPr lang="en-US" altLang="zh-CN" b="1" i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40665"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altLang="zh-CN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primary_key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</a:tcPr>
                </a:tc>
              </a:tr>
              <a:tr h="384175"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SoilType</a:t>
                      </a:r>
                      <a:endParaRPr lang="en-US" altLang="zh-CN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</a:tr>
              <a:tr h="240665"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Structure</a:t>
                      </a:r>
                      <a:endParaRPr lang="en-US" altLang="zh-CN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varchar(25)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</a:tr>
              <a:tr h="322580"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Fertility</a:t>
                      </a:r>
                      <a:endParaRPr lang="en-US" altLang="zh-CN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numeric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</a:tr>
              <a:tr h="240665"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Humidity</a:t>
                      </a:r>
                      <a:endParaRPr lang="en-US" altLang="zh-CN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numeric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graphicFrame>
        <p:nvGraphicFramePr>
          <p:cNvPr id="24" name="表格 23"/>
          <p:cNvGraphicFramePr/>
          <p:nvPr>
            <p:custDataLst>
              <p:tags r:id="rId4"/>
            </p:custDataLst>
          </p:nvPr>
        </p:nvGraphicFramePr>
        <p:xfrm>
          <a:off x="7773035" y="1833245"/>
          <a:ext cx="3526155" cy="171196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79855"/>
                <a:gridCol w="970915"/>
                <a:gridCol w="1175385"/>
              </a:tblGrid>
              <a:tr h="283210">
                <a:tc gridSpan="3"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b="1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Air_quality</a:t>
                      </a:r>
                      <a:endParaRPr lang="en-US" altLang="zh-CN" b="1" i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40665"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altLang="zh-CN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primary_key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</a:tcPr>
                </a:tc>
              </a:tr>
              <a:tr h="384175"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Oxygen</a:t>
                      </a:r>
                      <a:endParaRPr lang="en-US" altLang="zh-CN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numeric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</a:tr>
              <a:tr h="240665"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Hydrogen</a:t>
                      </a:r>
                      <a:endParaRPr lang="en-US" altLang="zh-CN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numeric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</a:tr>
              <a:tr h="322580"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CarbonDioxide</a:t>
                      </a:r>
                      <a:endParaRPr lang="en-US" altLang="zh-CN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numeric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</a:tr>
              <a:tr h="240665"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PM25</a:t>
                      </a:r>
                      <a:endParaRPr lang="en-US" altLang="zh-CN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numeric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graphicFrame>
        <p:nvGraphicFramePr>
          <p:cNvPr id="25" name="表格 24"/>
          <p:cNvGraphicFramePr/>
          <p:nvPr>
            <p:custDataLst>
              <p:tags r:id="rId5"/>
            </p:custDataLst>
          </p:nvPr>
        </p:nvGraphicFramePr>
        <p:xfrm>
          <a:off x="393065" y="3853180"/>
          <a:ext cx="3526155" cy="2648585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567815"/>
                <a:gridCol w="782955"/>
                <a:gridCol w="1175385"/>
              </a:tblGrid>
              <a:tr h="290830">
                <a:tc gridSpan="3"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b="1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</a:t>
                      </a:r>
                      <a:endParaRPr lang="en-US" altLang="zh-CN" b="1" i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40665"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user_id</a:t>
                      </a:r>
                      <a:endParaRPr lang="en-US" altLang="zh-CN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primary_key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</a:tcPr>
                </a:tc>
              </a:tr>
              <a:tr h="384175"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user_tel</a:t>
                      </a:r>
                      <a:endParaRPr lang="en-US" altLang="zh-CN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numeric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super_key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</a:tr>
              <a:tr h="240665"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user_password</a:t>
                      </a:r>
                      <a:endParaRPr lang="en-US" altLang="zh-CN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</a:tr>
              <a:tr h="322580"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user_name</a:t>
                      </a:r>
                      <a:endParaRPr lang="en-US" altLang="zh-CN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varchar(10)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</a:tr>
              <a:tr h="322580"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user_birth</a:t>
                      </a:r>
                      <a:endParaRPr lang="en-US" altLang="zh-CN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</a:tr>
              <a:tr h="240665"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user_eamil</a:t>
                      </a:r>
                      <a:endParaRPr lang="en-US" altLang="zh-CN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</a:tr>
              <a:tr h="240665"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user_gender</a:t>
                      </a:r>
                      <a:endParaRPr lang="en-US" altLang="zh-CN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char(1)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{‘M’,’F’}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graphicFrame>
        <p:nvGraphicFramePr>
          <p:cNvPr id="26" name="表格 25"/>
          <p:cNvGraphicFramePr/>
          <p:nvPr>
            <p:custDataLst>
              <p:tags r:id="rId6"/>
            </p:custDataLst>
          </p:nvPr>
        </p:nvGraphicFramePr>
        <p:xfrm>
          <a:off x="4083050" y="4098290"/>
          <a:ext cx="3526155" cy="2275205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175385"/>
                <a:gridCol w="1175385"/>
                <a:gridCol w="1175385"/>
              </a:tblGrid>
              <a:tr h="283210">
                <a:tc gridSpan="3"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b="1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</a:t>
                      </a:r>
                      <a:endParaRPr lang="en-US" altLang="zh-CN" b="1" i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40665"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US" altLang="zh-CN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primary_key,not null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</a:tcPr>
                </a:tc>
              </a:tr>
              <a:tr h="384175"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  <a:endParaRPr lang="en-US" altLang="zh-CN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</a:tr>
              <a:tr h="240665"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context</a:t>
                      </a:r>
                      <a:endParaRPr lang="en-US" altLang="zh-CN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varchar(200)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</a:tr>
              <a:tr h="322580"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u_id</a:t>
                      </a:r>
                      <a:endParaRPr lang="en-US" altLang="zh-CN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</a:tr>
              <a:tr h="322580"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altLang="zh-CN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graphicFrame>
        <p:nvGraphicFramePr>
          <p:cNvPr id="32" name="表格 31"/>
          <p:cNvGraphicFramePr/>
          <p:nvPr>
            <p:custDataLst>
              <p:tags r:id="rId7"/>
            </p:custDataLst>
          </p:nvPr>
        </p:nvGraphicFramePr>
        <p:xfrm>
          <a:off x="7773035" y="4096385"/>
          <a:ext cx="3526155" cy="2275205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175385"/>
                <a:gridCol w="1175385"/>
                <a:gridCol w="1175385"/>
              </a:tblGrid>
              <a:tr h="283210">
                <a:tc gridSpan="3"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b="1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altLang="zh-CN" b="1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rticle</a:t>
                      </a:r>
                      <a:endParaRPr lang="en-US" altLang="zh-CN" b="1" i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40665"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US" altLang="zh-CN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primary_key,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</a:tcPr>
                </a:tc>
              </a:tr>
              <a:tr h="384175"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  <a:endParaRPr lang="en-US" altLang="zh-CN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numeric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</a:tr>
              <a:tr h="240665"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context</a:t>
                      </a:r>
                      <a:endParaRPr lang="en-US" altLang="zh-CN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</a:tr>
              <a:tr h="322580"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u_id</a:t>
                      </a:r>
                      <a:endParaRPr lang="en-US" altLang="zh-CN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varchar(10)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</a:tr>
              <a:tr h="322580"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altLang="zh-CN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grpSp>
        <p:nvGrpSpPr>
          <p:cNvPr id="37" name="组合 36"/>
          <p:cNvGrpSpPr/>
          <p:nvPr/>
        </p:nvGrpSpPr>
        <p:grpSpPr>
          <a:xfrm>
            <a:off x="11349355" y="1791970"/>
            <a:ext cx="791845" cy="1734820"/>
            <a:chOff x="17694" y="3121"/>
            <a:chExt cx="1247" cy="2732"/>
          </a:xfrm>
        </p:grpSpPr>
        <p:sp>
          <p:nvSpPr>
            <p:cNvPr id="33" name="右大括号 32"/>
            <p:cNvSpPr/>
            <p:nvPr/>
          </p:nvSpPr>
          <p:spPr>
            <a:xfrm>
              <a:off x="17694" y="3121"/>
              <a:ext cx="300" cy="2732"/>
            </a:xfrm>
            <a:prstGeom prst="rightBrace">
              <a:avLst>
                <a:gd name="adj1" fmla="val 98360"/>
                <a:gd name="adj2" fmla="val 50000"/>
              </a:avLst>
            </a:prstGeom>
            <a:ln w="38100">
              <a:solidFill>
                <a:srgbClr val="10705A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8217" y="3556"/>
              <a:ext cx="724" cy="1957"/>
            </a:xfrm>
            <a:prstGeom prst="rect">
              <a:avLst/>
            </a:prstGeom>
            <a:noFill/>
          </p:spPr>
          <p:txBody>
            <a:bodyPr vert="mongolianVert" wrap="square" rtlCol="0">
              <a:spAutoFit/>
            </a:bodyPr>
            <a:p>
              <a:pPr algn="ctr"/>
              <a:r>
                <a:rPr lang="zh-CN" altLang="en-US">
                  <a:solidFill>
                    <a:srgbClr val="267A63"/>
                  </a:solidFill>
                </a:rPr>
                <a:t>环境相关</a:t>
              </a:r>
              <a:endParaRPr lang="zh-CN" altLang="en-US">
                <a:solidFill>
                  <a:srgbClr val="267A63"/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1432540" y="4096385"/>
            <a:ext cx="708025" cy="1883410"/>
            <a:chOff x="17825" y="6750"/>
            <a:chExt cx="1115" cy="2966"/>
          </a:xfrm>
        </p:grpSpPr>
        <p:sp>
          <p:nvSpPr>
            <p:cNvPr id="34" name="右大括号 33"/>
            <p:cNvSpPr/>
            <p:nvPr/>
          </p:nvSpPr>
          <p:spPr>
            <a:xfrm>
              <a:off x="17825" y="6750"/>
              <a:ext cx="300" cy="2967"/>
            </a:xfrm>
            <a:prstGeom prst="rightBrace">
              <a:avLst>
                <a:gd name="adj1" fmla="val 98360"/>
                <a:gd name="adj2" fmla="val 50000"/>
              </a:avLst>
            </a:prstGeom>
            <a:ln w="38100">
              <a:solidFill>
                <a:srgbClr val="10705A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8252" y="7065"/>
              <a:ext cx="689" cy="2436"/>
            </a:xfrm>
            <a:prstGeom prst="rect">
              <a:avLst/>
            </a:prstGeom>
            <a:noFill/>
          </p:spPr>
          <p:txBody>
            <a:bodyPr vert="mongolianVert" wrap="square" rtlCol="0">
              <a:noAutofit/>
            </a:bodyPr>
            <a:p>
              <a:pPr algn="ctr"/>
              <a:r>
                <a:rPr lang="zh-CN" altLang="en-US">
                  <a:solidFill>
                    <a:srgbClr val="267A63"/>
                  </a:solidFill>
                </a:rPr>
                <a:t>用户相关</a:t>
              </a:r>
              <a:endParaRPr lang="zh-CN" altLang="en-US">
                <a:solidFill>
                  <a:srgbClr val="267A63"/>
                </a:solidFill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0" name="矩形: 圆角 9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0" y="6781290"/>
            <a:ext cx="12192000" cy="7671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0" name="组合 59"/>
          <p:cNvGrpSpPr/>
          <p:nvPr/>
        </p:nvGrpSpPr>
        <p:grpSpPr>
          <a:xfrm>
            <a:off x="820202" y="634447"/>
            <a:ext cx="215954" cy="150509"/>
            <a:chOff x="6147435" y="1299845"/>
            <a:chExt cx="204998" cy="142874"/>
          </a:xfrm>
        </p:grpSpPr>
        <p:sp>
          <p:nvSpPr>
            <p:cNvPr id="61" name="任意多边形: 形状 60"/>
            <p:cNvSpPr/>
            <p:nvPr/>
          </p:nvSpPr>
          <p:spPr>
            <a:xfrm>
              <a:off x="6147435" y="1299845"/>
              <a:ext cx="200236" cy="80009"/>
            </a:xfrm>
            <a:custGeom>
              <a:avLst/>
              <a:gdLst>
                <a:gd name="connsiteX0" fmla="*/ 0 w 200236"/>
                <a:gd name="connsiteY0" fmla="*/ 40005 h 80009"/>
                <a:gd name="connsiteX1" fmla="*/ 100118 w 200236"/>
                <a:gd name="connsiteY1" fmla="*/ 0 h 80009"/>
                <a:gd name="connsiteX2" fmla="*/ 200236 w 200236"/>
                <a:gd name="connsiteY2" fmla="*/ 40005 h 80009"/>
                <a:gd name="connsiteX3" fmla="*/ 100118 w 200236"/>
                <a:gd name="connsiteY3" fmla="*/ 80010 h 80009"/>
                <a:gd name="connsiteX4" fmla="*/ 0 w 200236"/>
                <a:gd name="connsiteY4" fmla="*/ 40005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36" h="80009">
                  <a:moveTo>
                    <a:pt x="0" y="40005"/>
                  </a:moveTo>
                  <a:lnTo>
                    <a:pt x="100118" y="0"/>
                  </a:lnTo>
                  <a:lnTo>
                    <a:pt x="200236" y="40005"/>
                  </a:lnTo>
                  <a:lnTo>
                    <a:pt x="100118" y="80010"/>
                  </a:lnTo>
                  <a:lnTo>
                    <a:pt x="0" y="40005"/>
                  </a:lnTo>
                  <a:close/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6347671" y="1340374"/>
              <a:ext cx="4762" cy="43925"/>
            </a:xfrm>
            <a:custGeom>
              <a:avLst/>
              <a:gdLst>
                <a:gd name="connsiteX0" fmla="*/ 0 w 4762"/>
                <a:gd name="connsiteY0" fmla="*/ 0 h 43925"/>
                <a:gd name="connsiteX1" fmla="*/ 0 w 4762"/>
                <a:gd name="connsiteY1" fmla="*/ 43925 h 4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" h="43925">
                  <a:moveTo>
                    <a:pt x="0" y="0"/>
                  </a:moveTo>
                  <a:lnTo>
                    <a:pt x="0" y="43925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6192944" y="1360925"/>
              <a:ext cx="109220" cy="81794"/>
            </a:xfrm>
            <a:custGeom>
              <a:avLst/>
              <a:gdLst>
                <a:gd name="connsiteX0" fmla="*/ 0 w 109220"/>
                <a:gd name="connsiteY0" fmla="*/ 0 h 81794"/>
                <a:gd name="connsiteX1" fmla="*/ 0 w 109220"/>
                <a:gd name="connsiteY1" fmla="*/ 59252 h 81794"/>
                <a:gd name="connsiteX2" fmla="*/ 54610 w 109220"/>
                <a:gd name="connsiteY2" fmla="*/ 81795 h 81794"/>
                <a:gd name="connsiteX3" fmla="*/ 109220 w 109220"/>
                <a:gd name="connsiteY3" fmla="*/ 59252 h 81794"/>
                <a:gd name="connsiteX4" fmla="*/ 109220 w 109220"/>
                <a:gd name="connsiteY4" fmla="*/ 0 h 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220" h="81794">
                  <a:moveTo>
                    <a:pt x="0" y="0"/>
                  </a:moveTo>
                  <a:lnTo>
                    <a:pt x="0" y="59252"/>
                  </a:lnTo>
                  <a:cubicBezTo>
                    <a:pt x="0" y="59252"/>
                    <a:pt x="22908" y="81795"/>
                    <a:pt x="54610" y="81795"/>
                  </a:cubicBezTo>
                  <a:cubicBezTo>
                    <a:pt x="86312" y="81795"/>
                    <a:pt x="109220" y="59252"/>
                    <a:pt x="109220" y="59252"/>
                  </a:cubicBezTo>
                  <a:lnTo>
                    <a:pt x="109220" y="0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0920095" y="5972175"/>
            <a:ext cx="1140460" cy="740410"/>
            <a:chOff x="16824" y="9160"/>
            <a:chExt cx="1796" cy="1166"/>
          </a:xfrm>
        </p:grpSpPr>
        <p:sp>
          <p:nvSpPr>
            <p:cNvPr id="29" name="椭圆 28"/>
            <p:cNvSpPr/>
            <p:nvPr/>
          </p:nvSpPr>
          <p:spPr>
            <a:xfrm>
              <a:off x="17325" y="9160"/>
              <a:ext cx="780" cy="780"/>
            </a:xfrm>
            <a:prstGeom prst="ellipse">
              <a:avLst/>
            </a:prstGeom>
            <a:noFill/>
            <a:ln>
              <a:solidFill>
                <a:srgbClr val="267A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30" name="图片 40" descr="森林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7391" y="9214"/>
              <a:ext cx="663" cy="663"/>
            </a:xfrm>
            <a:prstGeom prst="rect">
              <a:avLst/>
            </a:prstGeom>
          </p:spPr>
        </p:pic>
        <p:sp>
          <p:nvSpPr>
            <p:cNvPr id="31" name="文本框 30"/>
            <p:cNvSpPr txBox="1"/>
            <p:nvPr/>
          </p:nvSpPr>
          <p:spPr>
            <a:xfrm>
              <a:off x="16824" y="9940"/>
              <a:ext cx="1797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rPr>
                <a:t>林上鹰眼</a:t>
              </a:r>
              <a:endParaRPr lang="zh-CN" altLang="en-US" sz="1000" dirty="0">
                <a:solidFill>
                  <a:srgbClr val="267A63"/>
                </a:solidFill>
                <a:latin typeface="+mj-ea"/>
                <a:ea typeface="+mj-ea"/>
                <a:sym typeface="+mn-ea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11063" y="1176655"/>
            <a:ext cx="5676143" cy="521970"/>
            <a:chOff x="936" y="1877"/>
            <a:chExt cx="11862" cy="822"/>
          </a:xfrm>
        </p:grpSpPr>
        <p:sp>
          <p:nvSpPr>
            <p:cNvPr id="18" name="文本框 17"/>
            <p:cNvSpPr txBox="1"/>
            <p:nvPr/>
          </p:nvSpPr>
          <p:spPr>
            <a:xfrm>
              <a:off x="936" y="1877"/>
              <a:ext cx="134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dirty="0">
                  <a:solidFill>
                    <a:srgbClr val="267A63"/>
                  </a:solidFill>
                </a:rPr>
                <a:t>02</a:t>
              </a:r>
              <a:endParaRPr lang="zh-CN" altLang="en-US" sz="2800" dirty="0">
                <a:solidFill>
                  <a:srgbClr val="267A63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284" y="2011"/>
              <a:ext cx="1051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600" dirty="0">
                  <a:solidFill>
                    <a:srgbClr val="181717"/>
                  </a:solidFill>
                  <a:latin typeface="+mj-ea"/>
                  <a:ea typeface="+mj-ea"/>
                </a:rPr>
                <a:t>初步完成各功能板块的</a:t>
              </a:r>
              <a:r>
                <a:rPr lang="zh-CN" altLang="en-US" sz="1600" dirty="0">
                  <a:solidFill>
                    <a:srgbClr val="181717"/>
                  </a:solidFill>
                  <a:latin typeface="+mj-ea"/>
                  <a:ea typeface="+mj-ea"/>
                </a:rPr>
                <a:t>部署</a:t>
              </a:r>
              <a:endParaRPr lang="zh-CN" altLang="en-US" sz="1600" dirty="0">
                <a:solidFill>
                  <a:srgbClr val="181717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40385" y="2425700"/>
            <a:ext cx="10877550" cy="1860550"/>
            <a:chOff x="951" y="3047"/>
            <a:chExt cx="15207" cy="2558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1" y="3047"/>
              <a:ext cx="4925" cy="2559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5" y="3145"/>
              <a:ext cx="4922" cy="2365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4"/>
            <a:srcRect l="-569" t="10201" r="569" b="-2005"/>
            <a:stretch>
              <a:fillRect/>
            </a:stretch>
          </p:blipFill>
          <p:spPr>
            <a:xfrm>
              <a:off x="11236" y="3049"/>
              <a:ext cx="4923" cy="2557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</p:grpSp>
      <p:grpSp>
        <p:nvGrpSpPr>
          <p:cNvPr id="25" name="组合 24"/>
          <p:cNvGrpSpPr/>
          <p:nvPr/>
        </p:nvGrpSpPr>
        <p:grpSpPr>
          <a:xfrm>
            <a:off x="2601359" y="4550410"/>
            <a:ext cx="7261640" cy="888365"/>
            <a:chOff x="1985" y="5022"/>
            <a:chExt cx="16430" cy="1399"/>
          </a:xfrm>
        </p:grpSpPr>
        <p:sp>
          <p:nvSpPr>
            <p:cNvPr id="26" name="右箭头 25"/>
            <p:cNvSpPr/>
            <p:nvPr/>
          </p:nvSpPr>
          <p:spPr>
            <a:xfrm rot="5400000">
              <a:off x="9876" y="4809"/>
              <a:ext cx="674" cy="1099"/>
            </a:xfrm>
            <a:prstGeom prst="rightArrow">
              <a:avLst/>
            </a:prstGeom>
            <a:solidFill>
              <a:srgbClr val="267A63"/>
            </a:solidFill>
            <a:ln>
              <a:solidFill>
                <a:srgbClr val="40404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985" y="5696"/>
              <a:ext cx="1643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000">
                  <a:latin typeface="黑体" panose="02010609060101010101" charset="-122"/>
                  <a:ea typeface="黑体" panose="02010609060101010101" charset="-122"/>
                </a:rPr>
                <a:t>利用</a:t>
              </a:r>
              <a:r>
                <a:rPr lang="zh-CN" altLang="en-US" sz="2400" b="1">
                  <a:solidFill>
                    <a:srgbClr val="10705A"/>
                  </a:solidFill>
                  <a:latin typeface="黑体" panose="02010609060101010101" charset="-122"/>
                  <a:ea typeface="黑体" panose="02010609060101010101" charset="-122"/>
                </a:rPr>
                <a:t>共享文档、实时协作软件</a:t>
              </a:r>
              <a:r>
                <a:rPr lang="zh-CN" altLang="en-US" sz="2000">
                  <a:latin typeface="黑体" panose="02010609060101010101" charset="-122"/>
                  <a:ea typeface="黑体" panose="02010609060101010101" charset="-122"/>
                </a:rPr>
                <a:t>同步工作部署</a:t>
              </a:r>
              <a:endParaRPr lang="zh-CN" altLang="en-US" sz="200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26085" y="428625"/>
            <a:ext cx="3025140" cy="744220"/>
            <a:chOff x="671" y="675"/>
            <a:chExt cx="4764" cy="1172"/>
          </a:xfrm>
        </p:grpSpPr>
        <p:grpSp>
          <p:nvGrpSpPr>
            <p:cNvPr id="15" name="组合 14"/>
            <p:cNvGrpSpPr/>
            <p:nvPr/>
          </p:nvGrpSpPr>
          <p:grpSpPr>
            <a:xfrm>
              <a:off x="1163" y="675"/>
              <a:ext cx="4272" cy="978"/>
              <a:chOff x="1163" y="675"/>
              <a:chExt cx="4272" cy="978"/>
            </a:xfrm>
          </p:grpSpPr>
          <p:sp>
            <p:nvSpPr>
              <p:cNvPr id="16" name="文本框 15"/>
              <p:cNvSpPr txBox="1"/>
              <p:nvPr/>
            </p:nvSpPr>
            <p:spPr>
              <a:xfrm>
                <a:off x="1959" y="1219"/>
                <a:ext cx="3476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 spc="100" dirty="0">
                    <a:solidFill>
                      <a:schemeClr val="tx1">
                        <a:alpha val="70000"/>
                      </a:schemeClr>
                    </a:solidFill>
                    <a:latin typeface="+mn-ea"/>
                  </a:rPr>
                  <a:t>Design of Database</a:t>
                </a:r>
                <a:endParaRPr lang="en-US" altLang="zh-CN" sz="1200" spc="100" dirty="0">
                  <a:solidFill>
                    <a:schemeClr val="tx1">
                      <a:alpha val="70000"/>
                    </a:schemeClr>
                  </a:solidFill>
                  <a:latin typeface="+mn-ea"/>
                </a:endParaRPr>
              </a:p>
            </p:txBody>
          </p:sp>
          <p:grpSp>
            <p:nvGrpSpPr>
              <p:cNvPr id="17" name="组合 16"/>
              <p:cNvGrpSpPr/>
              <p:nvPr/>
            </p:nvGrpSpPr>
            <p:grpSpPr>
              <a:xfrm>
                <a:off x="1163" y="675"/>
                <a:ext cx="4154" cy="780"/>
                <a:chOff x="1163" y="675"/>
                <a:chExt cx="4154" cy="780"/>
              </a:xfrm>
            </p:grpSpPr>
            <p:sp>
              <p:nvSpPr>
                <p:cNvPr id="20" name="文本框 19"/>
                <p:cNvSpPr txBox="1"/>
                <p:nvPr/>
              </p:nvSpPr>
              <p:spPr>
                <a:xfrm>
                  <a:off x="1944" y="675"/>
                  <a:ext cx="3373" cy="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pPr algn="dist"/>
                  <a:r>
                    <a:rPr lang="en-US" altLang="zh-CN" sz="2000" dirty="0">
                      <a:latin typeface="+mj-ea"/>
                      <a:ea typeface="+mj-ea"/>
                    </a:rPr>
                    <a:t>3.1 </a:t>
                  </a:r>
                  <a:r>
                    <a:rPr lang="zh-CN" altLang="en-US" sz="2000" dirty="0">
                      <a:latin typeface="+mj-ea"/>
                      <a:ea typeface="+mj-ea"/>
                    </a:rPr>
                    <a:t>数据库设计</a:t>
                  </a:r>
                  <a:endParaRPr lang="zh-CN" altLang="en-US" sz="2000" dirty="0">
                    <a:latin typeface="+mj-ea"/>
                    <a:ea typeface="+mj-ea"/>
                  </a:endParaRPr>
                </a:p>
              </p:txBody>
            </p:sp>
            <p:grpSp>
              <p:nvGrpSpPr>
                <p:cNvPr id="32" name="组合 31"/>
                <p:cNvGrpSpPr/>
                <p:nvPr/>
              </p:nvGrpSpPr>
              <p:grpSpPr>
                <a:xfrm>
                  <a:off x="1163" y="675"/>
                  <a:ext cx="780" cy="780"/>
                  <a:chOff x="17325" y="9160"/>
                  <a:chExt cx="780" cy="780"/>
                </a:xfrm>
              </p:grpSpPr>
              <p:sp>
                <p:nvSpPr>
                  <p:cNvPr id="34" name="椭圆 33"/>
                  <p:cNvSpPr/>
                  <p:nvPr/>
                </p:nvSpPr>
                <p:spPr>
                  <a:xfrm>
                    <a:off x="17325" y="9160"/>
                    <a:ext cx="780" cy="780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35" name="图片 34" descr="森林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7391" y="9214"/>
                    <a:ext cx="663" cy="663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36" name="文本框 35"/>
            <p:cNvSpPr txBox="1"/>
            <p:nvPr/>
          </p:nvSpPr>
          <p:spPr>
            <a:xfrm>
              <a:off x="671" y="1461"/>
              <a:ext cx="1797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rPr>
                <a:t>林上鹰眼</a:t>
              </a:r>
              <a:endParaRPr lang="zh-CN" altLang="en-US" sz="1000" dirty="0">
                <a:solidFill>
                  <a:srgbClr val="267A63"/>
                </a:solidFill>
                <a:latin typeface="+mj-ea"/>
                <a:ea typeface="+mj-ea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0" name="矩形: 圆角 9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0" y="6781290"/>
            <a:ext cx="12192000" cy="7671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0" name="组合 59"/>
          <p:cNvGrpSpPr/>
          <p:nvPr/>
        </p:nvGrpSpPr>
        <p:grpSpPr>
          <a:xfrm>
            <a:off x="820202" y="634447"/>
            <a:ext cx="215954" cy="150509"/>
            <a:chOff x="6147435" y="1299845"/>
            <a:chExt cx="204998" cy="142874"/>
          </a:xfrm>
        </p:grpSpPr>
        <p:sp>
          <p:nvSpPr>
            <p:cNvPr id="61" name="任意多边形: 形状 60"/>
            <p:cNvSpPr/>
            <p:nvPr/>
          </p:nvSpPr>
          <p:spPr>
            <a:xfrm>
              <a:off x="6147435" y="1299845"/>
              <a:ext cx="200236" cy="80009"/>
            </a:xfrm>
            <a:custGeom>
              <a:avLst/>
              <a:gdLst>
                <a:gd name="connsiteX0" fmla="*/ 0 w 200236"/>
                <a:gd name="connsiteY0" fmla="*/ 40005 h 80009"/>
                <a:gd name="connsiteX1" fmla="*/ 100118 w 200236"/>
                <a:gd name="connsiteY1" fmla="*/ 0 h 80009"/>
                <a:gd name="connsiteX2" fmla="*/ 200236 w 200236"/>
                <a:gd name="connsiteY2" fmla="*/ 40005 h 80009"/>
                <a:gd name="connsiteX3" fmla="*/ 100118 w 200236"/>
                <a:gd name="connsiteY3" fmla="*/ 80010 h 80009"/>
                <a:gd name="connsiteX4" fmla="*/ 0 w 200236"/>
                <a:gd name="connsiteY4" fmla="*/ 40005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36" h="80009">
                  <a:moveTo>
                    <a:pt x="0" y="40005"/>
                  </a:moveTo>
                  <a:lnTo>
                    <a:pt x="100118" y="0"/>
                  </a:lnTo>
                  <a:lnTo>
                    <a:pt x="200236" y="40005"/>
                  </a:lnTo>
                  <a:lnTo>
                    <a:pt x="100118" y="80010"/>
                  </a:lnTo>
                  <a:lnTo>
                    <a:pt x="0" y="40005"/>
                  </a:lnTo>
                  <a:close/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6347671" y="1340374"/>
              <a:ext cx="4762" cy="43925"/>
            </a:xfrm>
            <a:custGeom>
              <a:avLst/>
              <a:gdLst>
                <a:gd name="connsiteX0" fmla="*/ 0 w 4762"/>
                <a:gd name="connsiteY0" fmla="*/ 0 h 43925"/>
                <a:gd name="connsiteX1" fmla="*/ 0 w 4762"/>
                <a:gd name="connsiteY1" fmla="*/ 43925 h 4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" h="43925">
                  <a:moveTo>
                    <a:pt x="0" y="0"/>
                  </a:moveTo>
                  <a:lnTo>
                    <a:pt x="0" y="43925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6192944" y="1360925"/>
              <a:ext cx="109220" cy="81794"/>
            </a:xfrm>
            <a:custGeom>
              <a:avLst/>
              <a:gdLst>
                <a:gd name="connsiteX0" fmla="*/ 0 w 109220"/>
                <a:gd name="connsiteY0" fmla="*/ 0 h 81794"/>
                <a:gd name="connsiteX1" fmla="*/ 0 w 109220"/>
                <a:gd name="connsiteY1" fmla="*/ 59252 h 81794"/>
                <a:gd name="connsiteX2" fmla="*/ 54610 w 109220"/>
                <a:gd name="connsiteY2" fmla="*/ 81795 h 81794"/>
                <a:gd name="connsiteX3" fmla="*/ 109220 w 109220"/>
                <a:gd name="connsiteY3" fmla="*/ 59252 h 81794"/>
                <a:gd name="connsiteX4" fmla="*/ 109220 w 109220"/>
                <a:gd name="connsiteY4" fmla="*/ 0 h 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220" h="81794">
                  <a:moveTo>
                    <a:pt x="0" y="0"/>
                  </a:moveTo>
                  <a:lnTo>
                    <a:pt x="0" y="59252"/>
                  </a:lnTo>
                  <a:cubicBezTo>
                    <a:pt x="0" y="59252"/>
                    <a:pt x="22908" y="81795"/>
                    <a:pt x="54610" y="81795"/>
                  </a:cubicBezTo>
                  <a:cubicBezTo>
                    <a:pt x="86312" y="81795"/>
                    <a:pt x="109220" y="59252"/>
                    <a:pt x="109220" y="59252"/>
                  </a:cubicBezTo>
                  <a:lnTo>
                    <a:pt x="109220" y="0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0920095" y="5972175"/>
            <a:ext cx="1140460" cy="740410"/>
            <a:chOff x="16824" y="9160"/>
            <a:chExt cx="1796" cy="1166"/>
          </a:xfrm>
        </p:grpSpPr>
        <p:sp>
          <p:nvSpPr>
            <p:cNvPr id="29" name="椭圆 28"/>
            <p:cNvSpPr/>
            <p:nvPr/>
          </p:nvSpPr>
          <p:spPr>
            <a:xfrm>
              <a:off x="17325" y="9160"/>
              <a:ext cx="780" cy="780"/>
            </a:xfrm>
            <a:prstGeom prst="ellipse">
              <a:avLst/>
            </a:prstGeom>
            <a:noFill/>
            <a:ln>
              <a:solidFill>
                <a:srgbClr val="267A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30" name="图片 40" descr="森林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7391" y="9214"/>
              <a:ext cx="663" cy="663"/>
            </a:xfrm>
            <a:prstGeom prst="rect">
              <a:avLst/>
            </a:prstGeom>
          </p:spPr>
        </p:pic>
        <p:sp>
          <p:nvSpPr>
            <p:cNvPr id="31" name="文本框 30"/>
            <p:cNvSpPr txBox="1"/>
            <p:nvPr/>
          </p:nvSpPr>
          <p:spPr>
            <a:xfrm>
              <a:off x="16824" y="9940"/>
              <a:ext cx="1797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rPr>
                <a:t>林上鹰眼</a:t>
              </a:r>
              <a:endParaRPr lang="zh-CN" altLang="en-US" sz="1000" dirty="0">
                <a:solidFill>
                  <a:srgbClr val="267A63"/>
                </a:solidFill>
                <a:latin typeface="+mj-ea"/>
                <a:ea typeface="+mj-ea"/>
                <a:sym typeface="+mn-ea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1435100" y="1216660"/>
            <a:ext cx="4110355" cy="9036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由于设计需要在</a:t>
            </a:r>
            <a:r>
              <a:rPr lang="zh-CN" altLang="en-US" sz="2400" b="1">
                <a:solidFill>
                  <a:srgbClr val="404040"/>
                </a:solidFill>
                <a:latin typeface="黑体" panose="02010609060101010101" charset="-122"/>
                <a:ea typeface="黑体" panose="02010609060101010101" charset="-122"/>
              </a:rPr>
              <a:t>web端嵌入游戏</a:t>
            </a:r>
            <a:endParaRPr lang="zh-CN" altLang="en-US" sz="2400" b="1">
              <a:solidFill>
                <a:srgbClr val="40404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本项目将不同模块的</a:t>
            </a:r>
            <a:r>
              <a:rPr lang="zh-CN" altLang="en-US" sz="20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数据库分立</a:t>
            </a:r>
            <a:endParaRPr lang="zh-CN" altLang="en-US" sz="2000" b="1">
              <a:solidFill>
                <a:srgbClr val="10705A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26085" y="428625"/>
            <a:ext cx="3025140" cy="744220"/>
            <a:chOff x="671" y="675"/>
            <a:chExt cx="4764" cy="1172"/>
          </a:xfrm>
        </p:grpSpPr>
        <p:grpSp>
          <p:nvGrpSpPr>
            <p:cNvPr id="16" name="组合 15"/>
            <p:cNvGrpSpPr/>
            <p:nvPr/>
          </p:nvGrpSpPr>
          <p:grpSpPr>
            <a:xfrm>
              <a:off x="1163" y="675"/>
              <a:ext cx="4272" cy="978"/>
              <a:chOff x="1163" y="675"/>
              <a:chExt cx="4272" cy="978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1959" y="1219"/>
                <a:ext cx="3476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 spc="100" dirty="0">
                    <a:solidFill>
                      <a:schemeClr val="tx1">
                        <a:alpha val="70000"/>
                      </a:schemeClr>
                    </a:solidFill>
                    <a:latin typeface="+mn-ea"/>
                  </a:rPr>
                  <a:t>Design of Database</a:t>
                </a:r>
                <a:endParaRPr lang="en-US" altLang="zh-CN" sz="1200" spc="100" dirty="0">
                  <a:solidFill>
                    <a:schemeClr val="tx1">
                      <a:alpha val="70000"/>
                    </a:schemeClr>
                  </a:solidFill>
                  <a:latin typeface="+mn-ea"/>
                </a:endParaRPr>
              </a:p>
            </p:txBody>
          </p:sp>
          <p:grpSp>
            <p:nvGrpSpPr>
              <p:cNvPr id="20" name="组合 19"/>
              <p:cNvGrpSpPr/>
              <p:nvPr/>
            </p:nvGrpSpPr>
            <p:grpSpPr>
              <a:xfrm>
                <a:off x="1163" y="675"/>
                <a:ext cx="4154" cy="780"/>
                <a:chOff x="1163" y="675"/>
                <a:chExt cx="4154" cy="780"/>
              </a:xfrm>
            </p:grpSpPr>
            <p:sp>
              <p:nvSpPr>
                <p:cNvPr id="22" name="文本框 21"/>
                <p:cNvSpPr txBox="1"/>
                <p:nvPr/>
              </p:nvSpPr>
              <p:spPr>
                <a:xfrm>
                  <a:off x="1944" y="675"/>
                  <a:ext cx="3373" cy="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pPr algn="dist"/>
                  <a:r>
                    <a:rPr lang="en-US" altLang="zh-CN" sz="2000" dirty="0">
                      <a:latin typeface="+mj-ea"/>
                      <a:ea typeface="+mj-ea"/>
                    </a:rPr>
                    <a:t>3.1 </a:t>
                  </a:r>
                  <a:r>
                    <a:rPr lang="zh-CN" altLang="en-US" sz="2000" dirty="0">
                      <a:latin typeface="+mj-ea"/>
                      <a:ea typeface="+mj-ea"/>
                    </a:rPr>
                    <a:t>数据库设计</a:t>
                  </a:r>
                  <a:endParaRPr lang="zh-CN" altLang="en-US" sz="2000" dirty="0">
                    <a:latin typeface="+mj-ea"/>
                    <a:ea typeface="+mj-ea"/>
                  </a:endParaRPr>
                </a:p>
              </p:txBody>
            </p:sp>
            <p:grpSp>
              <p:nvGrpSpPr>
                <p:cNvPr id="23" name="组合 22"/>
                <p:cNvGrpSpPr/>
                <p:nvPr/>
              </p:nvGrpSpPr>
              <p:grpSpPr>
                <a:xfrm>
                  <a:off x="1163" y="675"/>
                  <a:ext cx="780" cy="780"/>
                  <a:chOff x="17325" y="9160"/>
                  <a:chExt cx="780" cy="780"/>
                </a:xfrm>
              </p:grpSpPr>
              <p:sp>
                <p:nvSpPr>
                  <p:cNvPr id="24" name="椭圆 23"/>
                  <p:cNvSpPr/>
                  <p:nvPr/>
                </p:nvSpPr>
                <p:spPr>
                  <a:xfrm>
                    <a:off x="17325" y="9160"/>
                    <a:ext cx="780" cy="780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25" name="图片 24" descr="森林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7391" y="9214"/>
                    <a:ext cx="663" cy="663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26" name="文本框 25"/>
            <p:cNvSpPr txBox="1"/>
            <p:nvPr/>
          </p:nvSpPr>
          <p:spPr>
            <a:xfrm>
              <a:off x="671" y="1461"/>
              <a:ext cx="1797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rPr>
                <a:t>林上鹰眼</a:t>
              </a:r>
              <a:endParaRPr lang="zh-CN" altLang="en-US" sz="1000" dirty="0">
                <a:solidFill>
                  <a:srgbClr val="267A63"/>
                </a:solidFill>
                <a:latin typeface="+mj-ea"/>
                <a:ea typeface="+mj-ea"/>
                <a:sym typeface="+mn-ea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03885" y="1216660"/>
            <a:ext cx="1475740" cy="759460"/>
            <a:chOff x="9105" y="1877"/>
            <a:chExt cx="4271" cy="1196"/>
          </a:xfrm>
        </p:grpSpPr>
        <p:sp>
          <p:nvSpPr>
            <p:cNvPr id="32" name="文本框 31"/>
            <p:cNvSpPr txBox="1"/>
            <p:nvPr/>
          </p:nvSpPr>
          <p:spPr>
            <a:xfrm>
              <a:off x="9120" y="1877"/>
              <a:ext cx="225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dirty="0">
                  <a:solidFill>
                    <a:srgbClr val="267A63"/>
                  </a:solidFill>
                </a:rPr>
                <a:t>03</a:t>
              </a:r>
              <a:endParaRPr lang="zh-CN" altLang="en-US" sz="2800" dirty="0">
                <a:solidFill>
                  <a:srgbClr val="267A63"/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9105" y="2542"/>
              <a:ext cx="427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1600" dirty="0">
                  <a:solidFill>
                    <a:srgbClr val="181717"/>
                  </a:solidFill>
                  <a:latin typeface="+mj-ea"/>
                  <a:ea typeface="+mj-ea"/>
                </a:rPr>
                <a:t>ER</a:t>
              </a:r>
              <a:r>
                <a:rPr lang="zh-CN" altLang="en-US" sz="1600" dirty="0">
                  <a:solidFill>
                    <a:srgbClr val="181717"/>
                  </a:solidFill>
                  <a:latin typeface="+mj-ea"/>
                  <a:ea typeface="+mj-ea"/>
                </a:rPr>
                <a:t>图</a:t>
              </a:r>
              <a:endParaRPr lang="zh-CN" altLang="en-US" sz="1600" dirty="0">
                <a:solidFill>
                  <a:srgbClr val="181717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34" name="图片 33" descr="ER图样例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170" y="187325"/>
            <a:ext cx="5502910" cy="6487160"/>
          </a:xfrm>
          <a:prstGeom prst="rect">
            <a:avLst/>
          </a:prstGeom>
          <a:effectLst>
            <a:outerShdw blurRad="520700" sx="104000" sy="104000" algn="ctr" rotWithShape="0">
              <a:prstClr val="black">
                <a:alpha val="11000"/>
              </a:prstClr>
            </a:outerShdw>
          </a:effectLst>
        </p:spPr>
      </p:pic>
      <p:graphicFrame>
        <p:nvGraphicFramePr>
          <p:cNvPr id="35" name="表格 34"/>
          <p:cNvGraphicFramePr/>
          <p:nvPr>
            <p:custDataLst>
              <p:tags r:id="rId4"/>
            </p:custDataLst>
          </p:nvPr>
        </p:nvGraphicFramePr>
        <p:xfrm>
          <a:off x="2242185" y="3844925"/>
          <a:ext cx="1134110" cy="5638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34110"/>
              </a:tblGrid>
              <a:tr h="2819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User</a:t>
                      </a:r>
                      <a:endParaRPr lang="en-US" altLang="zh-CN" sz="12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19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用户数据库</a:t>
                      </a:r>
                      <a:endParaRPr lang="zh-CN" altLang="en-US" sz="12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表格 35"/>
          <p:cNvGraphicFramePr/>
          <p:nvPr>
            <p:custDataLst>
              <p:tags r:id="rId5"/>
            </p:custDataLst>
          </p:nvPr>
        </p:nvGraphicFramePr>
        <p:xfrm>
          <a:off x="2242185" y="4897755"/>
          <a:ext cx="1134110" cy="563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34110"/>
              </a:tblGrid>
              <a:tr h="2819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tx1"/>
                          </a:solidFill>
                          <a:latin typeface="Bahnschrift SemiBold" panose="020B0502040204020203" charset="0"/>
                          <a:cs typeface="Bahnschrift SemiBold" panose="020B0502040204020203" charset="0"/>
                        </a:rPr>
                        <a:t>Forest</a:t>
                      </a:r>
                      <a:endParaRPr lang="en-US" altLang="zh-CN" sz="1200" b="1">
                        <a:solidFill>
                          <a:schemeClr val="tx1"/>
                        </a:solidFill>
                        <a:latin typeface="Bahnschrift SemiBold" panose="020B0502040204020203" charset="0"/>
                        <a:cs typeface="Bahnschrift SemiBold" panose="020B0502040204020203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E5F6DA"/>
                    </a:solidFill>
                  </a:tcPr>
                </a:tc>
              </a:tr>
              <a:tr h="2819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 b="1">
                          <a:solidFill>
                            <a:schemeClr val="tx1"/>
                          </a:solidFill>
                        </a:rPr>
                        <a:t>用户数据库</a:t>
                      </a:r>
                      <a:endParaRPr lang="zh-CN" altLang="en-US" sz="12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7" name="表格 36"/>
          <p:cNvGraphicFramePr/>
          <p:nvPr>
            <p:custDataLst>
              <p:tags r:id="rId6"/>
            </p:custDataLst>
          </p:nvPr>
        </p:nvGraphicFramePr>
        <p:xfrm>
          <a:off x="603885" y="3844925"/>
          <a:ext cx="1134110" cy="56388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134110"/>
              </a:tblGrid>
              <a:tr h="2819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>
                          <a:solidFill>
                            <a:schemeClr val="tx1"/>
                          </a:solidFill>
                        </a:rPr>
                        <a:t>Game</a:t>
                      </a:r>
                      <a:endParaRPr lang="en-US" altLang="zh-CN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AE8"/>
                    </a:solidFill>
                  </a:tcPr>
                </a:tc>
              </a:tr>
              <a:tr h="2819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</a:rPr>
                        <a:t>用户数据库</a:t>
                      </a:r>
                      <a:endParaRPr lang="zh-CN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8" name="表格 37"/>
          <p:cNvGraphicFramePr/>
          <p:nvPr>
            <p:custDataLst>
              <p:tags r:id="rId7"/>
            </p:custDataLst>
          </p:nvPr>
        </p:nvGraphicFramePr>
        <p:xfrm>
          <a:off x="3880485" y="3844925"/>
          <a:ext cx="1134110" cy="56388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134110"/>
              </a:tblGrid>
              <a:tr h="2819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Forum</a:t>
                      </a:r>
                      <a:endParaRPr lang="en-US" altLang="zh-CN" sz="12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0FFFF"/>
                    </a:solidFill>
                  </a:tcPr>
                </a:tc>
              </a:tr>
              <a:tr h="2819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用户数据库</a:t>
                      </a:r>
                      <a:endParaRPr lang="zh-CN" altLang="en-US" sz="12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9" name="表格 38"/>
          <p:cNvGraphicFramePr/>
          <p:nvPr>
            <p:custDataLst>
              <p:tags r:id="rId8"/>
            </p:custDataLst>
          </p:nvPr>
        </p:nvGraphicFramePr>
        <p:xfrm>
          <a:off x="2242185" y="2792095"/>
          <a:ext cx="1134110" cy="56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110"/>
              </a:tblGrid>
              <a:tr h="2819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>
                          <a:solidFill>
                            <a:schemeClr val="tx1"/>
                          </a:solidFill>
                        </a:rPr>
                        <a:t>Activity</a:t>
                      </a:r>
                      <a:endParaRPr lang="en-US" altLang="zh-CN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BEADA"/>
                    </a:solidFill>
                  </a:tcPr>
                </a:tc>
              </a:tr>
              <a:tr h="2819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</a:rPr>
                        <a:t>用户数据库</a:t>
                      </a:r>
                      <a:endParaRPr lang="zh-CN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41" name="直接箭头连接符 40"/>
          <p:cNvCxnSpPr>
            <a:stCxn id="39" idx="2"/>
            <a:endCxn id="35" idx="0"/>
          </p:cNvCxnSpPr>
          <p:nvPr/>
        </p:nvCxnSpPr>
        <p:spPr>
          <a:xfrm>
            <a:off x="2809240" y="3355975"/>
            <a:ext cx="0" cy="488950"/>
          </a:xfrm>
          <a:prstGeom prst="straightConnector1">
            <a:avLst/>
          </a:prstGeom>
          <a:ln w="38100">
            <a:solidFill>
              <a:srgbClr val="10705A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35" idx="2"/>
            <a:endCxn id="36" idx="0"/>
          </p:cNvCxnSpPr>
          <p:nvPr/>
        </p:nvCxnSpPr>
        <p:spPr>
          <a:xfrm>
            <a:off x="2809240" y="4408805"/>
            <a:ext cx="0" cy="488950"/>
          </a:xfrm>
          <a:prstGeom prst="straightConnector1">
            <a:avLst/>
          </a:prstGeom>
          <a:ln w="38100">
            <a:solidFill>
              <a:srgbClr val="10705A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37" idx="3"/>
            <a:endCxn id="35" idx="1"/>
          </p:cNvCxnSpPr>
          <p:nvPr/>
        </p:nvCxnSpPr>
        <p:spPr>
          <a:xfrm>
            <a:off x="1737995" y="4126865"/>
            <a:ext cx="504190" cy="0"/>
          </a:xfrm>
          <a:prstGeom prst="straightConnector1">
            <a:avLst/>
          </a:prstGeom>
          <a:ln w="38100">
            <a:solidFill>
              <a:srgbClr val="10705A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38" idx="1"/>
            <a:endCxn id="35" idx="3"/>
          </p:cNvCxnSpPr>
          <p:nvPr/>
        </p:nvCxnSpPr>
        <p:spPr>
          <a:xfrm flipH="1">
            <a:off x="3376295" y="4126865"/>
            <a:ext cx="504190" cy="0"/>
          </a:xfrm>
          <a:prstGeom prst="straightConnector1">
            <a:avLst/>
          </a:prstGeom>
          <a:ln w="38100">
            <a:solidFill>
              <a:srgbClr val="10705A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5" name="肘形连接符 44"/>
          <p:cNvCxnSpPr>
            <a:stCxn id="37" idx="2"/>
            <a:endCxn id="36" idx="1"/>
          </p:cNvCxnSpPr>
          <p:nvPr/>
        </p:nvCxnSpPr>
        <p:spPr>
          <a:xfrm rot="5400000" flipV="1">
            <a:off x="1320800" y="4258310"/>
            <a:ext cx="770890" cy="1071245"/>
          </a:xfrm>
          <a:prstGeom prst="bentConnector2">
            <a:avLst/>
          </a:prstGeom>
          <a:ln w="38100">
            <a:solidFill>
              <a:srgbClr val="10705A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0" name="矩形: 圆角 9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0" y="6781290"/>
            <a:ext cx="12192000" cy="7671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0" name="组合 59"/>
          <p:cNvGrpSpPr/>
          <p:nvPr/>
        </p:nvGrpSpPr>
        <p:grpSpPr>
          <a:xfrm>
            <a:off x="820202" y="634447"/>
            <a:ext cx="215954" cy="150509"/>
            <a:chOff x="6147435" y="1299845"/>
            <a:chExt cx="204998" cy="142874"/>
          </a:xfrm>
        </p:grpSpPr>
        <p:sp>
          <p:nvSpPr>
            <p:cNvPr id="61" name="任意多边形: 形状 60"/>
            <p:cNvSpPr/>
            <p:nvPr/>
          </p:nvSpPr>
          <p:spPr>
            <a:xfrm>
              <a:off x="6147435" y="1299845"/>
              <a:ext cx="200236" cy="80009"/>
            </a:xfrm>
            <a:custGeom>
              <a:avLst/>
              <a:gdLst>
                <a:gd name="connsiteX0" fmla="*/ 0 w 200236"/>
                <a:gd name="connsiteY0" fmla="*/ 40005 h 80009"/>
                <a:gd name="connsiteX1" fmla="*/ 100118 w 200236"/>
                <a:gd name="connsiteY1" fmla="*/ 0 h 80009"/>
                <a:gd name="connsiteX2" fmla="*/ 200236 w 200236"/>
                <a:gd name="connsiteY2" fmla="*/ 40005 h 80009"/>
                <a:gd name="connsiteX3" fmla="*/ 100118 w 200236"/>
                <a:gd name="connsiteY3" fmla="*/ 80010 h 80009"/>
                <a:gd name="connsiteX4" fmla="*/ 0 w 200236"/>
                <a:gd name="connsiteY4" fmla="*/ 40005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36" h="80009">
                  <a:moveTo>
                    <a:pt x="0" y="40005"/>
                  </a:moveTo>
                  <a:lnTo>
                    <a:pt x="100118" y="0"/>
                  </a:lnTo>
                  <a:lnTo>
                    <a:pt x="200236" y="40005"/>
                  </a:lnTo>
                  <a:lnTo>
                    <a:pt x="100118" y="80010"/>
                  </a:lnTo>
                  <a:lnTo>
                    <a:pt x="0" y="40005"/>
                  </a:lnTo>
                  <a:close/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6347671" y="1340374"/>
              <a:ext cx="4762" cy="43925"/>
            </a:xfrm>
            <a:custGeom>
              <a:avLst/>
              <a:gdLst>
                <a:gd name="connsiteX0" fmla="*/ 0 w 4762"/>
                <a:gd name="connsiteY0" fmla="*/ 0 h 43925"/>
                <a:gd name="connsiteX1" fmla="*/ 0 w 4762"/>
                <a:gd name="connsiteY1" fmla="*/ 43925 h 4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" h="43925">
                  <a:moveTo>
                    <a:pt x="0" y="0"/>
                  </a:moveTo>
                  <a:lnTo>
                    <a:pt x="0" y="43925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6192944" y="1360925"/>
              <a:ext cx="109220" cy="81794"/>
            </a:xfrm>
            <a:custGeom>
              <a:avLst/>
              <a:gdLst>
                <a:gd name="connsiteX0" fmla="*/ 0 w 109220"/>
                <a:gd name="connsiteY0" fmla="*/ 0 h 81794"/>
                <a:gd name="connsiteX1" fmla="*/ 0 w 109220"/>
                <a:gd name="connsiteY1" fmla="*/ 59252 h 81794"/>
                <a:gd name="connsiteX2" fmla="*/ 54610 w 109220"/>
                <a:gd name="connsiteY2" fmla="*/ 81795 h 81794"/>
                <a:gd name="connsiteX3" fmla="*/ 109220 w 109220"/>
                <a:gd name="connsiteY3" fmla="*/ 59252 h 81794"/>
                <a:gd name="connsiteX4" fmla="*/ 109220 w 109220"/>
                <a:gd name="connsiteY4" fmla="*/ 0 h 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220" h="81794">
                  <a:moveTo>
                    <a:pt x="0" y="0"/>
                  </a:moveTo>
                  <a:lnTo>
                    <a:pt x="0" y="59252"/>
                  </a:lnTo>
                  <a:cubicBezTo>
                    <a:pt x="0" y="59252"/>
                    <a:pt x="22908" y="81795"/>
                    <a:pt x="54610" y="81795"/>
                  </a:cubicBezTo>
                  <a:cubicBezTo>
                    <a:pt x="86312" y="81795"/>
                    <a:pt x="109220" y="59252"/>
                    <a:pt x="109220" y="59252"/>
                  </a:cubicBezTo>
                  <a:lnTo>
                    <a:pt x="109220" y="0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0920095" y="5972175"/>
            <a:ext cx="1140460" cy="740410"/>
            <a:chOff x="16824" y="9160"/>
            <a:chExt cx="1796" cy="1166"/>
          </a:xfrm>
        </p:grpSpPr>
        <p:sp>
          <p:nvSpPr>
            <p:cNvPr id="29" name="椭圆 28"/>
            <p:cNvSpPr/>
            <p:nvPr/>
          </p:nvSpPr>
          <p:spPr>
            <a:xfrm>
              <a:off x="17325" y="9160"/>
              <a:ext cx="780" cy="780"/>
            </a:xfrm>
            <a:prstGeom prst="ellipse">
              <a:avLst/>
            </a:prstGeom>
            <a:noFill/>
            <a:ln>
              <a:solidFill>
                <a:srgbClr val="267A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30" name="图片 40" descr="森林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7391" y="9214"/>
              <a:ext cx="663" cy="663"/>
            </a:xfrm>
            <a:prstGeom prst="rect">
              <a:avLst/>
            </a:prstGeom>
          </p:spPr>
        </p:pic>
        <p:sp>
          <p:nvSpPr>
            <p:cNvPr id="31" name="文本框 30"/>
            <p:cNvSpPr txBox="1"/>
            <p:nvPr/>
          </p:nvSpPr>
          <p:spPr>
            <a:xfrm>
              <a:off x="16824" y="9940"/>
              <a:ext cx="1797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rPr>
                <a:t>林上鹰眼</a:t>
              </a:r>
              <a:endParaRPr lang="zh-CN" altLang="en-US" sz="1000" dirty="0">
                <a:solidFill>
                  <a:srgbClr val="267A63"/>
                </a:solidFill>
                <a:latin typeface="+mj-ea"/>
                <a:ea typeface="+mj-ea"/>
                <a:sym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13410" y="1216660"/>
            <a:ext cx="3233420" cy="521970"/>
            <a:chOff x="9120" y="1877"/>
            <a:chExt cx="5092" cy="822"/>
          </a:xfrm>
        </p:grpSpPr>
        <p:sp>
          <p:nvSpPr>
            <p:cNvPr id="14" name="文本框 13"/>
            <p:cNvSpPr txBox="1"/>
            <p:nvPr/>
          </p:nvSpPr>
          <p:spPr>
            <a:xfrm>
              <a:off x="9120" y="1877"/>
              <a:ext cx="225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dirty="0">
                  <a:solidFill>
                    <a:srgbClr val="267A63"/>
                  </a:solidFill>
                </a:rPr>
                <a:t>03</a:t>
              </a:r>
              <a:endParaRPr lang="zh-CN" altLang="en-US" sz="2800" dirty="0">
                <a:solidFill>
                  <a:srgbClr val="267A63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941" y="1994"/>
              <a:ext cx="427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1600" dirty="0">
                  <a:solidFill>
                    <a:srgbClr val="181717"/>
                  </a:solidFill>
                  <a:latin typeface="+mj-ea"/>
                  <a:ea typeface="+mj-ea"/>
                </a:rPr>
                <a:t>ER</a:t>
              </a:r>
              <a:r>
                <a:rPr lang="zh-CN" altLang="en-US" sz="1600" dirty="0">
                  <a:solidFill>
                    <a:srgbClr val="181717"/>
                  </a:solidFill>
                  <a:latin typeface="+mj-ea"/>
                  <a:ea typeface="+mj-ea"/>
                </a:rPr>
                <a:t>图详细展示</a:t>
              </a:r>
              <a:endParaRPr lang="zh-CN" altLang="en-US" sz="1600" dirty="0">
                <a:solidFill>
                  <a:srgbClr val="181717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15" name="图片 14" descr="ER图样例"/>
          <p:cNvPicPr>
            <a:picLocks noChangeAspect="1"/>
          </p:cNvPicPr>
          <p:nvPr/>
        </p:nvPicPr>
        <p:blipFill>
          <a:blip r:embed="rId2"/>
          <a:srcRect b="52583"/>
          <a:stretch>
            <a:fillRect/>
          </a:stretch>
        </p:blipFill>
        <p:spPr>
          <a:xfrm>
            <a:off x="1430020" y="1574800"/>
            <a:ext cx="8898255" cy="4973320"/>
          </a:xfrm>
          <a:prstGeom prst="rect">
            <a:avLst/>
          </a:prstGeom>
        </p:spPr>
      </p:pic>
      <p:cxnSp>
        <p:nvCxnSpPr>
          <p:cNvPr id="18" name="直接箭头连接符 17"/>
          <p:cNvCxnSpPr>
            <a:stCxn id="23" idx="0"/>
            <a:endCxn id="15" idx="1"/>
          </p:cNvCxnSpPr>
          <p:nvPr/>
        </p:nvCxnSpPr>
        <p:spPr>
          <a:xfrm flipV="1">
            <a:off x="825500" y="4061460"/>
            <a:ext cx="604520" cy="307975"/>
          </a:xfrm>
          <a:prstGeom prst="straightConnector1">
            <a:avLst/>
          </a:prstGeom>
          <a:ln w="38100">
            <a:solidFill>
              <a:srgbClr val="10705A"/>
            </a:solidFill>
            <a:headEnd type="none"/>
            <a:tailEnd type="triangle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22" idx="2"/>
            <a:endCxn id="15" idx="0"/>
          </p:cNvCxnSpPr>
          <p:nvPr/>
        </p:nvCxnSpPr>
        <p:spPr>
          <a:xfrm>
            <a:off x="5878830" y="1341755"/>
            <a:ext cx="635" cy="233045"/>
          </a:xfrm>
          <a:prstGeom prst="straightConnector1">
            <a:avLst/>
          </a:prstGeom>
          <a:ln w="38100">
            <a:solidFill>
              <a:srgbClr val="10705A"/>
            </a:solidFill>
            <a:headEnd type="none"/>
            <a:tailEnd type="triangle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24" idx="0"/>
            <a:endCxn id="15" idx="3"/>
          </p:cNvCxnSpPr>
          <p:nvPr/>
        </p:nvCxnSpPr>
        <p:spPr>
          <a:xfrm flipH="1" flipV="1">
            <a:off x="10328275" y="4061460"/>
            <a:ext cx="741680" cy="307975"/>
          </a:xfrm>
          <a:prstGeom prst="straightConnector1">
            <a:avLst/>
          </a:prstGeom>
          <a:ln w="38100">
            <a:solidFill>
              <a:srgbClr val="10705A"/>
            </a:solidFill>
            <a:headEnd type="none"/>
            <a:tailEnd type="triangle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3846830" y="9734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rgbClr val="10705A"/>
                </a:solidFill>
              </a:rPr>
              <a:t>林业活动报备审批</a:t>
            </a:r>
            <a:endParaRPr lang="zh-CN" altLang="en-US">
              <a:solidFill>
                <a:srgbClr val="10705A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3820" y="4369435"/>
            <a:ext cx="1483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rgbClr val="10705A"/>
                </a:solidFill>
              </a:rPr>
              <a:t>游戏数据库</a:t>
            </a:r>
            <a:endParaRPr lang="zh-CN" altLang="en-US">
              <a:solidFill>
                <a:srgbClr val="10705A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0328275" y="4369435"/>
            <a:ext cx="1483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rgbClr val="10705A"/>
                </a:solidFill>
              </a:rPr>
              <a:t>论坛数据库</a:t>
            </a:r>
            <a:endParaRPr lang="zh-CN" altLang="en-US">
              <a:solidFill>
                <a:srgbClr val="10705A"/>
              </a:solidFill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26085" y="428625"/>
            <a:ext cx="3025140" cy="744220"/>
            <a:chOff x="671" y="675"/>
            <a:chExt cx="4764" cy="1172"/>
          </a:xfrm>
        </p:grpSpPr>
        <p:grpSp>
          <p:nvGrpSpPr>
            <p:cNvPr id="26" name="组合 25"/>
            <p:cNvGrpSpPr/>
            <p:nvPr/>
          </p:nvGrpSpPr>
          <p:grpSpPr>
            <a:xfrm>
              <a:off x="1163" y="675"/>
              <a:ext cx="4272" cy="978"/>
              <a:chOff x="1163" y="675"/>
              <a:chExt cx="4272" cy="978"/>
            </a:xfrm>
          </p:grpSpPr>
          <p:sp>
            <p:nvSpPr>
              <p:cNvPr id="27" name="文本框 26"/>
              <p:cNvSpPr txBox="1"/>
              <p:nvPr/>
            </p:nvSpPr>
            <p:spPr>
              <a:xfrm>
                <a:off x="1959" y="1219"/>
                <a:ext cx="3476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 spc="100" dirty="0">
                    <a:solidFill>
                      <a:schemeClr val="tx1">
                        <a:alpha val="70000"/>
                      </a:schemeClr>
                    </a:solidFill>
                    <a:latin typeface="+mn-ea"/>
                  </a:rPr>
                  <a:t>Design of Database</a:t>
                </a:r>
                <a:endParaRPr lang="en-US" altLang="zh-CN" sz="1200" spc="100" dirty="0">
                  <a:solidFill>
                    <a:schemeClr val="tx1">
                      <a:alpha val="70000"/>
                    </a:schemeClr>
                  </a:solidFill>
                  <a:latin typeface="+mn-ea"/>
                </a:endParaRPr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163" y="675"/>
                <a:ext cx="4154" cy="780"/>
                <a:chOff x="1163" y="675"/>
                <a:chExt cx="4154" cy="780"/>
              </a:xfrm>
            </p:grpSpPr>
            <p:sp>
              <p:nvSpPr>
                <p:cNvPr id="33" name="文本框 32"/>
                <p:cNvSpPr txBox="1"/>
                <p:nvPr/>
              </p:nvSpPr>
              <p:spPr>
                <a:xfrm>
                  <a:off x="1944" y="675"/>
                  <a:ext cx="3373" cy="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pPr algn="dist"/>
                  <a:r>
                    <a:rPr lang="en-US" altLang="zh-CN" sz="2000" dirty="0">
                      <a:latin typeface="+mj-ea"/>
                      <a:ea typeface="+mj-ea"/>
                    </a:rPr>
                    <a:t>3.1 </a:t>
                  </a:r>
                  <a:r>
                    <a:rPr lang="zh-CN" altLang="en-US" sz="2000" dirty="0">
                      <a:latin typeface="+mj-ea"/>
                      <a:ea typeface="+mj-ea"/>
                    </a:rPr>
                    <a:t>数据库设计</a:t>
                  </a:r>
                  <a:endParaRPr lang="zh-CN" altLang="en-US" sz="2000" dirty="0">
                    <a:latin typeface="+mj-ea"/>
                    <a:ea typeface="+mj-ea"/>
                  </a:endParaRPr>
                </a:p>
              </p:txBody>
            </p:sp>
            <p:grpSp>
              <p:nvGrpSpPr>
                <p:cNvPr id="34" name="组合 33"/>
                <p:cNvGrpSpPr/>
                <p:nvPr/>
              </p:nvGrpSpPr>
              <p:grpSpPr>
                <a:xfrm>
                  <a:off x="1163" y="675"/>
                  <a:ext cx="780" cy="780"/>
                  <a:chOff x="17325" y="9160"/>
                  <a:chExt cx="780" cy="780"/>
                </a:xfrm>
              </p:grpSpPr>
              <p:sp>
                <p:nvSpPr>
                  <p:cNvPr id="35" name="椭圆 34"/>
                  <p:cNvSpPr/>
                  <p:nvPr/>
                </p:nvSpPr>
                <p:spPr>
                  <a:xfrm>
                    <a:off x="17325" y="9160"/>
                    <a:ext cx="780" cy="780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36" name="图片 35" descr="森林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7391" y="9214"/>
                    <a:ext cx="663" cy="663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37" name="文本框 36"/>
            <p:cNvSpPr txBox="1"/>
            <p:nvPr/>
          </p:nvSpPr>
          <p:spPr>
            <a:xfrm>
              <a:off x="671" y="1461"/>
              <a:ext cx="1797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rPr>
                <a:t>林上鹰眼</a:t>
              </a:r>
              <a:endParaRPr lang="zh-CN" altLang="en-US" sz="1000" dirty="0">
                <a:solidFill>
                  <a:srgbClr val="267A63"/>
                </a:solidFill>
                <a:latin typeface="+mj-ea"/>
                <a:ea typeface="+mj-ea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0" name="矩形: 圆角 9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0" y="6781290"/>
            <a:ext cx="12192000" cy="7671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0" name="组合 59"/>
          <p:cNvGrpSpPr/>
          <p:nvPr/>
        </p:nvGrpSpPr>
        <p:grpSpPr>
          <a:xfrm>
            <a:off x="820202" y="634447"/>
            <a:ext cx="215954" cy="150509"/>
            <a:chOff x="6147435" y="1299845"/>
            <a:chExt cx="204998" cy="142874"/>
          </a:xfrm>
        </p:grpSpPr>
        <p:sp>
          <p:nvSpPr>
            <p:cNvPr id="61" name="任意多边形: 形状 60"/>
            <p:cNvSpPr/>
            <p:nvPr/>
          </p:nvSpPr>
          <p:spPr>
            <a:xfrm>
              <a:off x="6147435" y="1299845"/>
              <a:ext cx="200236" cy="80009"/>
            </a:xfrm>
            <a:custGeom>
              <a:avLst/>
              <a:gdLst>
                <a:gd name="connsiteX0" fmla="*/ 0 w 200236"/>
                <a:gd name="connsiteY0" fmla="*/ 40005 h 80009"/>
                <a:gd name="connsiteX1" fmla="*/ 100118 w 200236"/>
                <a:gd name="connsiteY1" fmla="*/ 0 h 80009"/>
                <a:gd name="connsiteX2" fmla="*/ 200236 w 200236"/>
                <a:gd name="connsiteY2" fmla="*/ 40005 h 80009"/>
                <a:gd name="connsiteX3" fmla="*/ 100118 w 200236"/>
                <a:gd name="connsiteY3" fmla="*/ 80010 h 80009"/>
                <a:gd name="connsiteX4" fmla="*/ 0 w 200236"/>
                <a:gd name="connsiteY4" fmla="*/ 40005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36" h="80009">
                  <a:moveTo>
                    <a:pt x="0" y="40005"/>
                  </a:moveTo>
                  <a:lnTo>
                    <a:pt x="100118" y="0"/>
                  </a:lnTo>
                  <a:lnTo>
                    <a:pt x="200236" y="40005"/>
                  </a:lnTo>
                  <a:lnTo>
                    <a:pt x="100118" y="80010"/>
                  </a:lnTo>
                  <a:lnTo>
                    <a:pt x="0" y="40005"/>
                  </a:lnTo>
                  <a:close/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6347671" y="1340374"/>
              <a:ext cx="4762" cy="43925"/>
            </a:xfrm>
            <a:custGeom>
              <a:avLst/>
              <a:gdLst>
                <a:gd name="connsiteX0" fmla="*/ 0 w 4762"/>
                <a:gd name="connsiteY0" fmla="*/ 0 h 43925"/>
                <a:gd name="connsiteX1" fmla="*/ 0 w 4762"/>
                <a:gd name="connsiteY1" fmla="*/ 43925 h 4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" h="43925">
                  <a:moveTo>
                    <a:pt x="0" y="0"/>
                  </a:moveTo>
                  <a:lnTo>
                    <a:pt x="0" y="43925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6192944" y="1360925"/>
              <a:ext cx="109220" cy="81794"/>
            </a:xfrm>
            <a:custGeom>
              <a:avLst/>
              <a:gdLst>
                <a:gd name="connsiteX0" fmla="*/ 0 w 109220"/>
                <a:gd name="connsiteY0" fmla="*/ 0 h 81794"/>
                <a:gd name="connsiteX1" fmla="*/ 0 w 109220"/>
                <a:gd name="connsiteY1" fmla="*/ 59252 h 81794"/>
                <a:gd name="connsiteX2" fmla="*/ 54610 w 109220"/>
                <a:gd name="connsiteY2" fmla="*/ 81795 h 81794"/>
                <a:gd name="connsiteX3" fmla="*/ 109220 w 109220"/>
                <a:gd name="connsiteY3" fmla="*/ 59252 h 81794"/>
                <a:gd name="connsiteX4" fmla="*/ 109220 w 109220"/>
                <a:gd name="connsiteY4" fmla="*/ 0 h 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220" h="81794">
                  <a:moveTo>
                    <a:pt x="0" y="0"/>
                  </a:moveTo>
                  <a:lnTo>
                    <a:pt x="0" y="59252"/>
                  </a:lnTo>
                  <a:cubicBezTo>
                    <a:pt x="0" y="59252"/>
                    <a:pt x="22908" y="81795"/>
                    <a:pt x="54610" y="81795"/>
                  </a:cubicBezTo>
                  <a:cubicBezTo>
                    <a:pt x="86312" y="81795"/>
                    <a:pt x="109220" y="59252"/>
                    <a:pt x="109220" y="59252"/>
                  </a:cubicBezTo>
                  <a:lnTo>
                    <a:pt x="109220" y="0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0920095" y="5972175"/>
            <a:ext cx="1140460" cy="740410"/>
            <a:chOff x="16824" y="9160"/>
            <a:chExt cx="1796" cy="1166"/>
          </a:xfrm>
        </p:grpSpPr>
        <p:sp>
          <p:nvSpPr>
            <p:cNvPr id="29" name="椭圆 28"/>
            <p:cNvSpPr/>
            <p:nvPr/>
          </p:nvSpPr>
          <p:spPr>
            <a:xfrm>
              <a:off x="17325" y="9160"/>
              <a:ext cx="780" cy="780"/>
            </a:xfrm>
            <a:prstGeom prst="ellipse">
              <a:avLst/>
            </a:prstGeom>
            <a:noFill/>
            <a:ln>
              <a:solidFill>
                <a:srgbClr val="267A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30" name="图片 40" descr="森林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7391" y="9214"/>
              <a:ext cx="663" cy="663"/>
            </a:xfrm>
            <a:prstGeom prst="rect">
              <a:avLst/>
            </a:prstGeom>
          </p:spPr>
        </p:pic>
        <p:sp>
          <p:nvSpPr>
            <p:cNvPr id="31" name="文本框 30"/>
            <p:cNvSpPr txBox="1"/>
            <p:nvPr/>
          </p:nvSpPr>
          <p:spPr>
            <a:xfrm>
              <a:off x="16824" y="9940"/>
              <a:ext cx="1797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rPr>
                <a:t>林上鹰眼</a:t>
              </a:r>
              <a:endParaRPr lang="zh-CN" altLang="en-US" sz="1000" dirty="0">
                <a:solidFill>
                  <a:srgbClr val="267A63"/>
                </a:solidFill>
                <a:latin typeface="+mj-ea"/>
                <a:ea typeface="+mj-ea"/>
                <a:sym typeface="+mn-ea"/>
              </a:endParaRPr>
            </a:p>
          </p:txBody>
        </p:sp>
      </p:grpSp>
      <p:pic>
        <p:nvPicPr>
          <p:cNvPr id="15" name="图片 14" descr="ER图样例"/>
          <p:cNvPicPr>
            <a:picLocks noChangeAspect="1"/>
          </p:cNvPicPr>
          <p:nvPr/>
        </p:nvPicPr>
        <p:blipFill>
          <a:blip r:embed="rId2"/>
          <a:srcRect l="721" t="44808" r="-721" b="2720"/>
          <a:stretch>
            <a:fillRect/>
          </a:stretch>
        </p:blipFill>
        <p:spPr>
          <a:xfrm>
            <a:off x="2555240" y="1024255"/>
            <a:ext cx="8689340" cy="5374640"/>
          </a:xfrm>
          <a:prstGeom prst="rect">
            <a:avLst/>
          </a:prstGeom>
        </p:spPr>
      </p:pic>
      <p:cxnSp>
        <p:nvCxnSpPr>
          <p:cNvPr id="18" name="直接箭头连接符 17"/>
          <p:cNvCxnSpPr>
            <a:stCxn id="23" idx="0"/>
            <a:endCxn id="15" idx="1"/>
          </p:cNvCxnSpPr>
          <p:nvPr/>
        </p:nvCxnSpPr>
        <p:spPr>
          <a:xfrm flipV="1">
            <a:off x="1405255" y="3711575"/>
            <a:ext cx="1149985" cy="102235"/>
          </a:xfrm>
          <a:prstGeom prst="straightConnector1">
            <a:avLst/>
          </a:prstGeom>
          <a:ln w="38100">
            <a:solidFill>
              <a:srgbClr val="10705A"/>
            </a:solidFill>
            <a:headEnd type="none"/>
            <a:tailEnd type="triangle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63575" y="3813810"/>
            <a:ext cx="14833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rgbClr val="10705A"/>
                </a:solidFill>
              </a:rPr>
              <a:t>森林资源</a:t>
            </a:r>
            <a:endParaRPr lang="zh-CN" altLang="en-US">
              <a:solidFill>
                <a:srgbClr val="10705A"/>
              </a:solidFill>
            </a:endParaRPr>
          </a:p>
          <a:p>
            <a:pPr algn="ctr"/>
            <a:r>
              <a:rPr lang="zh-CN" altLang="en-US">
                <a:solidFill>
                  <a:srgbClr val="10705A"/>
                </a:solidFill>
              </a:rPr>
              <a:t>数据库</a:t>
            </a:r>
            <a:endParaRPr lang="zh-CN" altLang="en-US">
              <a:solidFill>
                <a:srgbClr val="10705A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26085" y="428625"/>
            <a:ext cx="3025140" cy="744220"/>
            <a:chOff x="671" y="675"/>
            <a:chExt cx="4764" cy="1172"/>
          </a:xfrm>
        </p:grpSpPr>
        <p:grpSp>
          <p:nvGrpSpPr>
            <p:cNvPr id="19" name="组合 18"/>
            <p:cNvGrpSpPr/>
            <p:nvPr/>
          </p:nvGrpSpPr>
          <p:grpSpPr>
            <a:xfrm>
              <a:off x="1163" y="675"/>
              <a:ext cx="4272" cy="978"/>
              <a:chOff x="1163" y="675"/>
              <a:chExt cx="4272" cy="978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1959" y="1219"/>
                <a:ext cx="3476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 spc="100" dirty="0">
                    <a:solidFill>
                      <a:schemeClr val="tx1">
                        <a:alpha val="70000"/>
                      </a:schemeClr>
                    </a:solidFill>
                    <a:latin typeface="+mn-ea"/>
                  </a:rPr>
                  <a:t>Design of Database</a:t>
                </a:r>
                <a:endParaRPr lang="en-US" altLang="zh-CN" sz="1200" spc="100" dirty="0">
                  <a:solidFill>
                    <a:schemeClr val="tx1">
                      <a:alpha val="70000"/>
                    </a:schemeClr>
                  </a:solidFill>
                  <a:latin typeface="+mn-ea"/>
                </a:endParaRPr>
              </a:p>
            </p:txBody>
          </p:sp>
          <p:grpSp>
            <p:nvGrpSpPr>
              <p:cNvPr id="22" name="组合 21"/>
              <p:cNvGrpSpPr/>
              <p:nvPr/>
            </p:nvGrpSpPr>
            <p:grpSpPr>
              <a:xfrm>
                <a:off x="1163" y="675"/>
                <a:ext cx="4154" cy="780"/>
                <a:chOff x="1163" y="675"/>
                <a:chExt cx="4154" cy="780"/>
              </a:xfrm>
            </p:grpSpPr>
            <p:sp>
              <p:nvSpPr>
                <p:cNvPr id="24" name="文本框 23"/>
                <p:cNvSpPr txBox="1"/>
                <p:nvPr/>
              </p:nvSpPr>
              <p:spPr>
                <a:xfrm>
                  <a:off x="1944" y="675"/>
                  <a:ext cx="3373" cy="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pPr algn="dist"/>
                  <a:r>
                    <a:rPr lang="en-US" altLang="zh-CN" sz="2000" dirty="0">
                      <a:latin typeface="+mj-ea"/>
                      <a:ea typeface="+mj-ea"/>
                    </a:rPr>
                    <a:t>3.1 </a:t>
                  </a:r>
                  <a:r>
                    <a:rPr lang="zh-CN" altLang="en-US" sz="2000" dirty="0">
                      <a:latin typeface="+mj-ea"/>
                      <a:ea typeface="+mj-ea"/>
                    </a:rPr>
                    <a:t>数据库设计</a:t>
                  </a:r>
                  <a:endParaRPr lang="zh-CN" altLang="en-US" sz="2000" dirty="0">
                    <a:latin typeface="+mj-ea"/>
                    <a:ea typeface="+mj-ea"/>
                  </a:endParaRPr>
                </a:p>
              </p:txBody>
            </p:sp>
            <p:grpSp>
              <p:nvGrpSpPr>
                <p:cNvPr id="25" name="组合 24"/>
                <p:cNvGrpSpPr/>
                <p:nvPr/>
              </p:nvGrpSpPr>
              <p:grpSpPr>
                <a:xfrm>
                  <a:off x="1163" y="675"/>
                  <a:ext cx="780" cy="780"/>
                  <a:chOff x="17325" y="9160"/>
                  <a:chExt cx="780" cy="780"/>
                </a:xfrm>
              </p:grpSpPr>
              <p:sp>
                <p:nvSpPr>
                  <p:cNvPr id="26" name="椭圆 25"/>
                  <p:cNvSpPr/>
                  <p:nvPr/>
                </p:nvSpPr>
                <p:spPr>
                  <a:xfrm>
                    <a:off x="17325" y="9160"/>
                    <a:ext cx="780" cy="780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27" name="图片 26" descr="森林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7391" y="9214"/>
                    <a:ext cx="663" cy="663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32" name="文本框 31"/>
            <p:cNvSpPr txBox="1"/>
            <p:nvPr/>
          </p:nvSpPr>
          <p:spPr>
            <a:xfrm>
              <a:off x="671" y="1461"/>
              <a:ext cx="1797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rPr>
                <a:t>林上鹰眼</a:t>
              </a:r>
              <a:endParaRPr lang="zh-CN" altLang="en-US" sz="1000" dirty="0">
                <a:solidFill>
                  <a:srgbClr val="267A63"/>
                </a:solidFill>
                <a:latin typeface="+mj-ea"/>
                <a:ea typeface="+mj-ea"/>
                <a:sym typeface="+mn-ea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13410" y="1216660"/>
            <a:ext cx="3233420" cy="521970"/>
            <a:chOff x="9120" y="1877"/>
            <a:chExt cx="5092" cy="822"/>
          </a:xfrm>
        </p:grpSpPr>
        <p:sp>
          <p:nvSpPr>
            <p:cNvPr id="34" name="文本框 33"/>
            <p:cNvSpPr txBox="1"/>
            <p:nvPr/>
          </p:nvSpPr>
          <p:spPr>
            <a:xfrm>
              <a:off x="9120" y="1877"/>
              <a:ext cx="225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dirty="0">
                  <a:solidFill>
                    <a:srgbClr val="267A63"/>
                  </a:solidFill>
                </a:rPr>
                <a:t>03</a:t>
              </a:r>
              <a:endParaRPr lang="zh-CN" altLang="en-US" sz="2800" dirty="0">
                <a:solidFill>
                  <a:srgbClr val="267A63"/>
                </a:solidFill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9941" y="1994"/>
              <a:ext cx="427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1600" dirty="0">
                  <a:solidFill>
                    <a:srgbClr val="181717"/>
                  </a:solidFill>
                  <a:latin typeface="+mj-ea"/>
                  <a:ea typeface="+mj-ea"/>
                </a:rPr>
                <a:t>ER</a:t>
              </a:r>
              <a:r>
                <a:rPr lang="zh-CN" altLang="en-US" sz="1600" dirty="0">
                  <a:solidFill>
                    <a:srgbClr val="181717"/>
                  </a:solidFill>
                  <a:latin typeface="+mj-ea"/>
                  <a:ea typeface="+mj-ea"/>
                </a:rPr>
                <a:t>图详细展示</a:t>
              </a:r>
              <a:endParaRPr lang="zh-CN" altLang="en-US" sz="1600" dirty="0">
                <a:solidFill>
                  <a:srgbClr val="181717"/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0" name="矩形: 圆角 9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0" y="6781290"/>
            <a:ext cx="12192000" cy="7671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0" name="组合 59"/>
          <p:cNvGrpSpPr/>
          <p:nvPr/>
        </p:nvGrpSpPr>
        <p:grpSpPr>
          <a:xfrm>
            <a:off x="820202" y="634447"/>
            <a:ext cx="215954" cy="150509"/>
            <a:chOff x="6147435" y="1299845"/>
            <a:chExt cx="204998" cy="142874"/>
          </a:xfrm>
        </p:grpSpPr>
        <p:sp>
          <p:nvSpPr>
            <p:cNvPr id="61" name="任意多边形: 形状 60"/>
            <p:cNvSpPr/>
            <p:nvPr/>
          </p:nvSpPr>
          <p:spPr>
            <a:xfrm>
              <a:off x="6147435" y="1299845"/>
              <a:ext cx="200236" cy="80009"/>
            </a:xfrm>
            <a:custGeom>
              <a:avLst/>
              <a:gdLst>
                <a:gd name="connsiteX0" fmla="*/ 0 w 200236"/>
                <a:gd name="connsiteY0" fmla="*/ 40005 h 80009"/>
                <a:gd name="connsiteX1" fmla="*/ 100118 w 200236"/>
                <a:gd name="connsiteY1" fmla="*/ 0 h 80009"/>
                <a:gd name="connsiteX2" fmla="*/ 200236 w 200236"/>
                <a:gd name="connsiteY2" fmla="*/ 40005 h 80009"/>
                <a:gd name="connsiteX3" fmla="*/ 100118 w 200236"/>
                <a:gd name="connsiteY3" fmla="*/ 80010 h 80009"/>
                <a:gd name="connsiteX4" fmla="*/ 0 w 200236"/>
                <a:gd name="connsiteY4" fmla="*/ 40005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36" h="80009">
                  <a:moveTo>
                    <a:pt x="0" y="40005"/>
                  </a:moveTo>
                  <a:lnTo>
                    <a:pt x="100118" y="0"/>
                  </a:lnTo>
                  <a:lnTo>
                    <a:pt x="200236" y="40005"/>
                  </a:lnTo>
                  <a:lnTo>
                    <a:pt x="100118" y="80010"/>
                  </a:lnTo>
                  <a:lnTo>
                    <a:pt x="0" y="40005"/>
                  </a:lnTo>
                  <a:close/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6347671" y="1340374"/>
              <a:ext cx="4762" cy="43925"/>
            </a:xfrm>
            <a:custGeom>
              <a:avLst/>
              <a:gdLst>
                <a:gd name="connsiteX0" fmla="*/ 0 w 4762"/>
                <a:gd name="connsiteY0" fmla="*/ 0 h 43925"/>
                <a:gd name="connsiteX1" fmla="*/ 0 w 4762"/>
                <a:gd name="connsiteY1" fmla="*/ 43925 h 4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" h="43925">
                  <a:moveTo>
                    <a:pt x="0" y="0"/>
                  </a:moveTo>
                  <a:lnTo>
                    <a:pt x="0" y="43925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6192944" y="1360925"/>
              <a:ext cx="109220" cy="81794"/>
            </a:xfrm>
            <a:custGeom>
              <a:avLst/>
              <a:gdLst>
                <a:gd name="connsiteX0" fmla="*/ 0 w 109220"/>
                <a:gd name="connsiteY0" fmla="*/ 0 h 81794"/>
                <a:gd name="connsiteX1" fmla="*/ 0 w 109220"/>
                <a:gd name="connsiteY1" fmla="*/ 59252 h 81794"/>
                <a:gd name="connsiteX2" fmla="*/ 54610 w 109220"/>
                <a:gd name="connsiteY2" fmla="*/ 81795 h 81794"/>
                <a:gd name="connsiteX3" fmla="*/ 109220 w 109220"/>
                <a:gd name="connsiteY3" fmla="*/ 59252 h 81794"/>
                <a:gd name="connsiteX4" fmla="*/ 109220 w 109220"/>
                <a:gd name="connsiteY4" fmla="*/ 0 h 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220" h="81794">
                  <a:moveTo>
                    <a:pt x="0" y="0"/>
                  </a:moveTo>
                  <a:lnTo>
                    <a:pt x="0" y="59252"/>
                  </a:lnTo>
                  <a:cubicBezTo>
                    <a:pt x="0" y="59252"/>
                    <a:pt x="22908" y="81795"/>
                    <a:pt x="54610" y="81795"/>
                  </a:cubicBezTo>
                  <a:cubicBezTo>
                    <a:pt x="86312" y="81795"/>
                    <a:pt x="109220" y="59252"/>
                    <a:pt x="109220" y="59252"/>
                  </a:cubicBezTo>
                  <a:lnTo>
                    <a:pt x="109220" y="0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0920095" y="5972175"/>
            <a:ext cx="1140460" cy="740410"/>
            <a:chOff x="16824" y="9160"/>
            <a:chExt cx="1796" cy="1166"/>
          </a:xfrm>
        </p:grpSpPr>
        <p:sp>
          <p:nvSpPr>
            <p:cNvPr id="29" name="椭圆 28"/>
            <p:cNvSpPr/>
            <p:nvPr/>
          </p:nvSpPr>
          <p:spPr>
            <a:xfrm>
              <a:off x="17325" y="9160"/>
              <a:ext cx="780" cy="780"/>
            </a:xfrm>
            <a:prstGeom prst="ellipse">
              <a:avLst/>
            </a:prstGeom>
            <a:noFill/>
            <a:ln>
              <a:solidFill>
                <a:srgbClr val="267A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30" name="图片 40" descr="森林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7391" y="9214"/>
              <a:ext cx="663" cy="663"/>
            </a:xfrm>
            <a:prstGeom prst="rect">
              <a:avLst/>
            </a:prstGeom>
          </p:spPr>
        </p:pic>
        <p:sp>
          <p:nvSpPr>
            <p:cNvPr id="31" name="文本框 30"/>
            <p:cNvSpPr txBox="1"/>
            <p:nvPr/>
          </p:nvSpPr>
          <p:spPr>
            <a:xfrm>
              <a:off x="16824" y="9940"/>
              <a:ext cx="1797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rPr>
                <a:t>林上鹰眼</a:t>
              </a:r>
              <a:endParaRPr lang="zh-CN" altLang="en-US" sz="1000" dirty="0">
                <a:solidFill>
                  <a:srgbClr val="267A63"/>
                </a:solidFill>
                <a:latin typeface="+mj-ea"/>
                <a:ea typeface="+mj-ea"/>
                <a:sym typeface="+mn-ea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26085" y="428625"/>
            <a:ext cx="3025140" cy="744220"/>
            <a:chOff x="671" y="675"/>
            <a:chExt cx="4764" cy="1172"/>
          </a:xfrm>
        </p:grpSpPr>
        <p:grpSp>
          <p:nvGrpSpPr>
            <p:cNvPr id="19" name="组合 18"/>
            <p:cNvGrpSpPr/>
            <p:nvPr/>
          </p:nvGrpSpPr>
          <p:grpSpPr>
            <a:xfrm>
              <a:off x="1163" y="675"/>
              <a:ext cx="4272" cy="978"/>
              <a:chOff x="1163" y="675"/>
              <a:chExt cx="4272" cy="978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1959" y="1219"/>
                <a:ext cx="3476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 spc="100" dirty="0">
                    <a:solidFill>
                      <a:schemeClr val="tx1">
                        <a:alpha val="70000"/>
                      </a:schemeClr>
                    </a:solidFill>
                    <a:latin typeface="+mn-ea"/>
                  </a:rPr>
                  <a:t>Design of Website</a:t>
                </a:r>
                <a:endParaRPr lang="en-US" altLang="zh-CN" sz="1200" spc="100" dirty="0">
                  <a:solidFill>
                    <a:schemeClr val="tx1">
                      <a:alpha val="70000"/>
                    </a:schemeClr>
                  </a:solidFill>
                  <a:latin typeface="+mn-ea"/>
                </a:endParaRPr>
              </a:p>
            </p:txBody>
          </p:sp>
          <p:grpSp>
            <p:nvGrpSpPr>
              <p:cNvPr id="22" name="组合 21"/>
              <p:cNvGrpSpPr/>
              <p:nvPr/>
            </p:nvGrpSpPr>
            <p:grpSpPr>
              <a:xfrm>
                <a:off x="1163" y="675"/>
                <a:ext cx="3984" cy="780"/>
                <a:chOff x="1163" y="675"/>
                <a:chExt cx="3984" cy="780"/>
              </a:xfrm>
            </p:grpSpPr>
            <p:sp>
              <p:nvSpPr>
                <p:cNvPr id="24" name="文本框 23"/>
                <p:cNvSpPr txBox="1"/>
                <p:nvPr/>
              </p:nvSpPr>
              <p:spPr>
                <a:xfrm>
                  <a:off x="1944" y="675"/>
                  <a:ext cx="3203" cy="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pPr algn="dist"/>
                  <a:r>
                    <a:rPr lang="en-US" altLang="zh-CN" sz="2000" dirty="0">
                      <a:latin typeface="+mj-ea"/>
                      <a:ea typeface="+mj-ea"/>
                    </a:rPr>
                    <a:t>3.2 </a:t>
                  </a:r>
                  <a:r>
                    <a:rPr lang="zh-CN" altLang="en-US" sz="2000" dirty="0">
                      <a:latin typeface="+mj-ea"/>
                      <a:ea typeface="+mj-ea"/>
                    </a:rPr>
                    <a:t>网站设计</a:t>
                  </a:r>
                  <a:endParaRPr lang="zh-CN" altLang="en-US" sz="2000" dirty="0">
                    <a:latin typeface="+mj-ea"/>
                    <a:ea typeface="+mj-ea"/>
                  </a:endParaRPr>
                </a:p>
              </p:txBody>
            </p:sp>
            <p:grpSp>
              <p:nvGrpSpPr>
                <p:cNvPr id="25" name="组合 24"/>
                <p:cNvGrpSpPr/>
                <p:nvPr/>
              </p:nvGrpSpPr>
              <p:grpSpPr>
                <a:xfrm>
                  <a:off x="1163" y="675"/>
                  <a:ext cx="780" cy="780"/>
                  <a:chOff x="17325" y="9160"/>
                  <a:chExt cx="780" cy="780"/>
                </a:xfrm>
              </p:grpSpPr>
              <p:sp>
                <p:nvSpPr>
                  <p:cNvPr id="26" name="椭圆 25"/>
                  <p:cNvSpPr/>
                  <p:nvPr/>
                </p:nvSpPr>
                <p:spPr>
                  <a:xfrm>
                    <a:off x="17325" y="9160"/>
                    <a:ext cx="780" cy="780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27" name="图片 26" descr="森林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7391" y="9214"/>
                    <a:ext cx="663" cy="663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32" name="文本框 31"/>
            <p:cNvSpPr txBox="1"/>
            <p:nvPr/>
          </p:nvSpPr>
          <p:spPr>
            <a:xfrm>
              <a:off x="671" y="1461"/>
              <a:ext cx="1797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rPr>
                <a:t>林上鹰眼</a:t>
              </a:r>
              <a:endParaRPr lang="zh-CN" altLang="en-US" sz="1000" dirty="0">
                <a:solidFill>
                  <a:srgbClr val="267A63"/>
                </a:solidFill>
                <a:latin typeface="+mj-ea"/>
                <a:ea typeface="+mj-ea"/>
                <a:sym typeface="+mn-ea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13410" y="1216660"/>
            <a:ext cx="3233420" cy="521970"/>
            <a:chOff x="9120" y="1877"/>
            <a:chExt cx="5092" cy="822"/>
          </a:xfrm>
        </p:grpSpPr>
        <p:sp>
          <p:nvSpPr>
            <p:cNvPr id="34" name="文本框 33"/>
            <p:cNvSpPr txBox="1"/>
            <p:nvPr/>
          </p:nvSpPr>
          <p:spPr>
            <a:xfrm>
              <a:off x="9120" y="1877"/>
              <a:ext cx="225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dirty="0">
                  <a:solidFill>
                    <a:srgbClr val="267A63"/>
                  </a:solidFill>
                </a:rPr>
                <a:t>01</a:t>
              </a:r>
              <a:endParaRPr lang="zh-CN" altLang="en-US" sz="2800" dirty="0">
                <a:solidFill>
                  <a:srgbClr val="267A63"/>
                </a:solidFill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9941" y="1994"/>
              <a:ext cx="427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sz="1600" dirty="0">
                  <a:solidFill>
                    <a:srgbClr val="181717"/>
                  </a:solidFill>
                  <a:latin typeface="+mj-ea"/>
                  <a:ea typeface="+mj-ea"/>
                </a:rPr>
                <a:t>开发框架</a:t>
              </a:r>
              <a:endParaRPr lang="zh-CN" sz="1600" dirty="0">
                <a:solidFill>
                  <a:srgbClr val="181717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13410" y="2071370"/>
            <a:ext cx="4042410" cy="2094230"/>
            <a:chOff x="1099" y="2740"/>
            <a:chExt cx="6366" cy="3298"/>
          </a:xfrm>
        </p:grpSpPr>
        <p:sp>
          <p:nvSpPr>
            <p:cNvPr id="2" name="文本框 1"/>
            <p:cNvSpPr txBox="1"/>
            <p:nvPr/>
          </p:nvSpPr>
          <p:spPr>
            <a:xfrm>
              <a:off x="1099" y="3802"/>
              <a:ext cx="5778" cy="2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20000"/>
                </a:lnSpc>
              </a:pPr>
              <a:r>
                <a:rPr lang="zh-CN" altLang="en-US" b="1" i="1">
                  <a:solidFill>
                    <a:srgbClr val="10705A"/>
                  </a:solidFill>
                  <a:latin typeface="黑体" panose="02010609060101010101" charset="-122"/>
                  <a:ea typeface="黑体" panose="02010609060101010101" charset="-122"/>
                </a:rPr>
                <a:t>开发环境</a:t>
              </a:r>
              <a:endParaRPr lang="zh-CN" altLang="en-US" b="1" i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/>
                <a:t>VSCode</a:t>
              </a:r>
              <a:endParaRPr lang="en-US" altLang="zh-CN"/>
            </a:p>
            <a:p>
              <a:pPr algn="l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b="1" i="1">
                  <a:solidFill>
                    <a:srgbClr val="10705A"/>
                  </a:solidFill>
                  <a:latin typeface="黑体" panose="02010609060101010101" charset="-122"/>
                  <a:ea typeface="黑体" panose="02010609060101010101" charset="-122"/>
                </a:rPr>
                <a:t>数据库</a:t>
              </a:r>
              <a:endParaRPr lang="zh-CN" altLang="en-US" b="1" i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/>
                <a:t>Oceanbase+DataGrip</a:t>
              </a:r>
              <a:r>
                <a:rPr lang="zh-CN" altLang="en-US"/>
                <a:t>图形化界面</a:t>
              </a:r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099" y="2740"/>
              <a:ext cx="6366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en-US" altLang="zh-CN" sz="2000" b="1" dirty="0">
                  <a:solidFill>
                    <a:srgbClr val="267A63"/>
                  </a:solidFill>
                  <a:sym typeface="+mn-ea"/>
                </a:rPr>
                <a:t>开发</a:t>
              </a:r>
              <a:r>
                <a:rPr lang="en-US" altLang="zh-CN" sz="2000" dirty="0">
                  <a:solidFill>
                    <a:srgbClr val="267A63"/>
                  </a:solidFill>
                  <a:sym typeface="+mn-ea"/>
                </a:rPr>
                <a:t>环境</a:t>
              </a:r>
              <a:r>
                <a:rPr lang="en-US" altLang="zh-CN" sz="2000" b="1" dirty="0">
                  <a:solidFill>
                    <a:srgbClr val="267A63"/>
                  </a:solidFill>
                  <a:sym typeface="+mn-ea"/>
                </a:rPr>
                <a:t>与软件</a:t>
              </a:r>
              <a:endParaRPr lang="en-US" altLang="zh-CN" sz="2000" b="1" dirty="0">
                <a:solidFill>
                  <a:srgbClr val="267A63"/>
                </a:solidFill>
                <a:sym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 flipV="1">
              <a:off x="1229" y="3365"/>
              <a:ext cx="3572" cy="57"/>
            </a:xfrm>
            <a:prstGeom prst="rect">
              <a:avLst/>
            </a:prstGeom>
            <a:solidFill>
              <a:srgbClr val="267A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562090" y="1219835"/>
            <a:ext cx="4845685" cy="3035300"/>
            <a:chOff x="10284" y="2740"/>
            <a:chExt cx="7631" cy="4780"/>
          </a:xfrm>
        </p:grpSpPr>
        <p:sp>
          <p:nvSpPr>
            <p:cNvPr id="6" name="文本框 5"/>
            <p:cNvSpPr txBox="1"/>
            <p:nvPr/>
          </p:nvSpPr>
          <p:spPr>
            <a:xfrm>
              <a:off x="10284" y="2740"/>
              <a:ext cx="3881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en-US" altLang="zh-CN" sz="2000" dirty="0">
                  <a:solidFill>
                    <a:srgbClr val="267A63"/>
                  </a:solidFill>
                  <a:sym typeface="+mn-ea"/>
                </a:rPr>
                <a:t>框架技术</a:t>
              </a:r>
              <a:endParaRPr lang="en-US" altLang="zh-CN" sz="2000" dirty="0">
                <a:solidFill>
                  <a:srgbClr val="267A63"/>
                </a:solidFill>
                <a:sym typeface="+mn-ea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438" y="3802"/>
              <a:ext cx="7477" cy="3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b="1" i="1">
                  <a:solidFill>
                    <a:srgbClr val="10705A"/>
                  </a:solidFill>
                  <a:latin typeface="黑体" panose="02010609060101010101" charset="-122"/>
                  <a:ea typeface="黑体" panose="02010609060101010101" charset="-122"/>
                </a:rPr>
                <a:t>前端</a:t>
              </a:r>
              <a:endParaRPr lang="zh-CN" altLang="en-US" b="1" i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/>
                <a:t>基于</a:t>
              </a:r>
              <a:r>
                <a:rPr lang="en-US" altLang="zh-CN"/>
                <a:t>JavaScript</a:t>
              </a:r>
              <a:r>
                <a:rPr lang="zh-CN" altLang="en-US"/>
                <a:t>的</a:t>
              </a:r>
              <a:r>
                <a:rPr lang="en-US" altLang="zh-CN"/>
                <a:t>Vue.js</a:t>
              </a:r>
              <a:r>
                <a:rPr lang="zh-CN" altLang="en-US"/>
                <a:t>构建用户界面</a:t>
              </a:r>
              <a:endParaRPr lang="zh-CN" altLang="en-US"/>
            </a:p>
            <a:p>
              <a:pPr algn="l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b="1" i="1">
                  <a:solidFill>
                    <a:srgbClr val="10705A"/>
                  </a:solidFill>
                  <a:latin typeface="黑体" panose="02010609060101010101" charset="-122"/>
                  <a:ea typeface="黑体" panose="02010609060101010101" charset="-122"/>
                </a:rPr>
                <a:t>后端</a:t>
              </a:r>
              <a:endParaRPr lang="zh-CN" altLang="en-US" b="1" i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/>
                <a:t>基于</a:t>
              </a:r>
              <a:r>
                <a:rPr lang="en-US" altLang="zh-CN"/>
                <a:t>Python</a:t>
              </a:r>
              <a:r>
                <a:rPr lang="zh-CN" altLang="en-US"/>
                <a:t>的</a:t>
              </a:r>
              <a:r>
                <a:rPr lang="en-US" altLang="zh-CN"/>
                <a:t>Flask</a:t>
              </a:r>
              <a:r>
                <a:rPr lang="zh-CN" altLang="en-US"/>
                <a:t>构建</a:t>
              </a:r>
              <a:r>
                <a:rPr lang="en-US" altLang="zh-CN"/>
                <a:t>API</a:t>
              </a:r>
              <a:endParaRPr lang="en-US" altLang="zh-CN"/>
            </a:p>
            <a:p>
              <a:pPr algn="l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b="1" i="1">
                  <a:solidFill>
                    <a:srgbClr val="10705A"/>
                  </a:solidFill>
                  <a:latin typeface="黑体" panose="02010609060101010101" charset="-122"/>
                  <a:ea typeface="黑体" panose="02010609060101010101" charset="-122"/>
                </a:rPr>
                <a:t>前后端通信过程</a:t>
              </a:r>
              <a:endParaRPr lang="zh-CN" altLang="en-US" b="1" i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/>
                <a:t>通过</a:t>
              </a:r>
              <a:r>
                <a:rPr lang="en-US" altLang="zh-CN"/>
                <a:t>HTTP API</a:t>
              </a:r>
              <a:r>
                <a:rPr lang="zh-CN" altLang="en-US"/>
                <a:t>进行通信</a:t>
              </a:r>
              <a:endParaRPr lang="zh-CN" altLang="en-US"/>
            </a:p>
            <a:p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 flipV="1">
              <a:off x="10438" y="3465"/>
              <a:ext cx="2551" cy="57"/>
            </a:xfrm>
            <a:prstGeom prst="rect">
              <a:avLst/>
            </a:prstGeom>
            <a:solidFill>
              <a:srgbClr val="267A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2411095" y="4868545"/>
            <a:ext cx="7369175" cy="1050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t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rgbClr val="0F382A"/>
                </a:solidFill>
                <a:sym typeface="+mn-ea"/>
              </a:rPr>
              <a:t>①前端通过Axios 或 Fetch发起 HTTP 请求到 Flask 后端 API</a:t>
            </a:r>
            <a:endParaRPr lang="zh-CN" altLang="en-US" sz="1600">
              <a:solidFill>
                <a:srgbClr val="0F382A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rgbClr val="0F382A"/>
                </a:solidFill>
                <a:sym typeface="+mn-ea"/>
              </a:rPr>
              <a:t>②后端处理请求，执行必要的逻辑（如数据库查询），并返回 JSON 响应</a:t>
            </a:r>
            <a:endParaRPr lang="zh-CN" altLang="en-US" sz="1600">
              <a:solidFill>
                <a:srgbClr val="0F382A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rgbClr val="0F382A"/>
                </a:solidFill>
                <a:sym typeface="+mn-ea"/>
              </a:rPr>
              <a:t>③前端接收后端返回的数据，更新 Vue 组件的状态</a:t>
            </a:r>
            <a:endParaRPr lang="zh-CN" altLang="en-US" sz="1600">
              <a:solidFill>
                <a:srgbClr val="0F382A"/>
              </a:solidFill>
              <a:sym typeface="+mn-ea"/>
            </a:endParaRPr>
          </a:p>
        </p:txBody>
      </p:sp>
      <p:cxnSp>
        <p:nvCxnSpPr>
          <p:cNvPr id="37" name="直接箭头连接符 36"/>
          <p:cNvCxnSpPr/>
          <p:nvPr/>
        </p:nvCxnSpPr>
        <p:spPr>
          <a:xfrm flipH="1">
            <a:off x="7421245" y="4123055"/>
            <a:ext cx="607695" cy="577850"/>
          </a:xfrm>
          <a:prstGeom prst="straightConnector1">
            <a:avLst/>
          </a:prstGeom>
          <a:ln w="69850" cmpd="sng">
            <a:solidFill>
              <a:srgbClr val="267A63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0" name="矩形: 圆角 9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0" y="6781290"/>
            <a:ext cx="12192000" cy="7671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0" name="组合 59"/>
          <p:cNvGrpSpPr/>
          <p:nvPr/>
        </p:nvGrpSpPr>
        <p:grpSpPr>
          <a:xfrm>
            <a:off x="820202" y="634447"/>
            <a:ext cx="215954" cy="150509"/>
            <a:chOff x="6147435" y="1299845"/>
            <a:chExt cx="204998" cy="142874"/>
          </a:xfrm>
        </p:grpSpPr>
        <p:sp>
          <p:nvSpPr>
            <p:cNvPr id="61" name="任意多边形: 形状 60"/>
            <p:cNvSpPr/>
            <p:nvPr/>
          </p:nvSpPr>
          <p:spPr>
            <a:xfrm>
              <a:off x="6147435" y="1299845"/>
              <a:ext cx="200236" cy="80009"/>
            </a:xfrm>
            <a:custGeom>
              <a:avLst/>
              <a:gdLst>
                <a:gd name="connsiteX0" fmla="*/ 0 w 200236"/>
                <a:gd name="connsiteY0" fmla="*/ 40005 h 80009"/>
                <a:gd name="connsiteX1" fmla="*/ 100118 w 200236"/>
                <a:gd name="connsiteY1" fmla="*/ 0 h 80009"/>
                <a:gd name="connsiteX2" fmla="*/ 200236 w 200236"/>
                <a:gd name="connsiteY2" fmla="*/ 40005 h 80009"/>
                <a:gd name="connsiteX3" fmla="*/ 100118 w 200236"/>
                <a:gd name="connsiteY3" fmla="*/ 80010 h 80009"/>
                <a:gd name="connsiteX4" fmla="*/ 0 w 200236"/>
                <a:gd name="connsiteY4" fmla="*/ 40005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36" h="80009">
                  <a:moveTo>
                    <a:pt x="0" y="40005"/>
                  </a:moveTo>
                  <a:lnTo>
                    <a:pt x="100118" y="0"/>
                  </a:lnTo>
                  <a:lnTo>
                    <a:pt x="200236" y="40005"/>
                  </a:lnTo>
                  <a:lnTo>
                    <a:pt x="100118" y="80010"/>
                  </a:lnTo>
                  <a:lnTo>
                    <a:pt x="0" y="40005"/>
                  </a:lnTo>
                  <a:close/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6347671" y="1340374"/>
              <a:ext cx="4762" cy="43925"/>
            </a:xfrm>
            <a:custGeom>
              <a:avLst/>
              <a:gdLst>
                <a:gd name="connsiteX0" fmla="*/ 0 w 4762"/>
                <a:gd name="connsiteY0" fmla="*/ 0 h 43925"/>
                <a:gd name="connsiteX1" fmla="*/ 0 w 4762"/>
                <a:gd name="connsiteY1" fmla="*/ 43925 h 4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" h="43925">
                  <a:moveTo>
                    <a:pt x="0" y="0"/>
                  </a:moveTo>
                  <a:lnTo>
                    <a:pt x="0" y="43925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6192944" y="1360925"/>
              <a:ext cx="109220" cy="81794"/>
            </a:xfrm>
            <a:custGeom>
              <a:avLst/>
              <a:gdLst>
                <a:gd name="connsiteX0" fmla="*/ 0 w 109220"/>
                <a:gd name="connsiteY0" fmla="*/ 0 h 81794"/>
                <a:gd name="connsiteX1" fmla="*/ 0 w 109220"/>
                <a:gd name="connsiteY1" fmla="*/ 59252 h 81794"/>
                <a:gd name="connsiteX2" fmla="*/ 54610 w 109220"/>
                <a:gd name="connsiteY2" fmla="*/ 81795 h 81794"/>
                <a:gd name="connsiteX3" fmla="*/ 109220 w 109220"/>
                <a:gd name="connsiteY3" fmla="*/ 59252 h 81794"/>
                <a:gd name="connsiteX4" fmla="*/ 109220 w 109220"/>
                <a:gd name="connsiteY4" fmla="*/ 0 h 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220" h="81794">
                  <a:moveTo>
                    <a:pt x="0" y="0"/>
                  </a:moveTo>
                  <a:lnTo>
                    <a:pt x="0" y="59252"/>
                  </a:lnTo>
                  <a:cubicBezTo>
                    <a:pt x="0" y="59252"/>
                    <a:pt x="22908" y="81795"/>
                    <a:pt x="54610" y="81795"/>
                  </a:cubicBezTo>
                  <a:cubicBezTo>
                    <a:pt x="86312" y="81795"/>
                    <a:pt x="109220" y="59252"/>
                    <a:pt x="109220" y="59252"/>
                  </a:cubicBezTo>
                  <a:lnTo>
                    <a:pt x="109220" y="0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0920095" y="5972175"/>
            <a:ext cx="1140460" cy="740410"/>
            <a:chOff x="16824" y="9160"/>
            <a:chExt cx="1796" cy="1166"/>
          </a:xfrm>
        </p:grpSpPr>
        <p:sp>
          <p:nvSpPr>
            <p:cNvPr id="29" name="椭圆 28"/>
            <p:cNvSpPr/>
            <p:nvPr/>
          </p:nvSpPr>
          <p:spPr>
            <a:xfrm>
              <a:off x="17325" y="9160"/>
              <a:ext cx="780" cy="780"/>
            </a:xfrm>
            <a:prstGeom prst="ellipse">
              <a:avLst/>
            </a:prstGeom>
            <a:noFill/>
            <a:ln>
              <a:solidFill>
                <a:srgbClr val="267A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30" name="图片 40" descr="森林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7391" y="9214"/>
              <a:ext cx="663" cy="663"/>
            </a:xfrm>
            <a:prstGeom prst="rect">
              <a:avLst/>
            </a:prstGeom>
          </p:spPr>
        </p:pic>
        <p:sp>
          <p:nvSpPr>
            <p:cNvPr id="31" name="文本框 30"/>
            <p:cNvSpPr txBox="1"/>
            <p:nvPr/>
          </p:nvSpPr>
          <p:spPr>
            <a:xfrm>
              <a:off x="16824" y="9940"/>
              <a:ext cx="1797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rPr>
                <a:t>林上鹰眼</a:t>
              </a:r>
              <a:endParaRPr lang="zh-CN" altLang="en-US" sz="1000" dirty="0">
                <a:solidFill>
                  <a:srgbClr val="267A63"/>
                </a:solidFill>
                <a:latin typeface="+mj-ea"/>
                <a:ea typeface="+mj-ea"/>
                <a:sym typeface="+mn-ea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26085" y="428625"/>
            <a:ext cx="3025140" cy="744220"/>
            <a:chOff x="671" y="675"/>
            <a:chExt cx="4764" cy="1172"/>
          </a:xfrm>
        </p:grpSpPr>
        <p:grpSp>
          <p:nvGrpSpPr>
            <p:cNvPr id="19" name="组合 18"/>
            <p:cNvGrpSpPr/>
            <p:nvPr/>
          </p:nvGrpSpPr>
          <p:grpSpPr>
            <a:xfrm>
              <a:off x="1163" y="675"/>
              <a:ext cx="4272" cy="978"/>
              <a:chOff x="1163" y="675"/>
              <a:chExt cx="4272" cy="978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1959" y="1219"/>
                <a:ext cx="3476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 spc="100" dirty="0">
                    <a:solidFill>
                      <a:schemeClr val="tx1">
                        <a:alpha val="70000"/>
                      </a:schemeClr>
                    </a:solidFill>
                    <a:latin typeface="+mn-ea"/>
                  </a:rPr>
                  <a:t>Design of Website</a:t>
                </a:r>
                <a:endParaRPr lang="en-US" altLang="zh-CN" sz="1200" spc="100" dirty="0">
                  <a:solidFill>
                    <a:schemeClr val="tx1">
                      <a:alpha val="70000"/>
                    </a:schemeClr>
                  </a:solidFill>
                  <a:latin typeface="+mn-ea"/>
                </a:endParaRPr>
              </a:p>
            </p:txBody>
          </p:sp>
          <p:grpSp>
            <p:nvGrpSpPr>
              <p:cNvPr id="22" name="组合 21"/>
              <p:cNvGrpSpPr/>
              <p:nvPr/>
            </p:nvGrpSpPr>
            <p:grpSpPr>
              <a:xfrm>
                <a:off x="1163" y="675"/>
                <a:ext cx="3984" cy="780"/>
                <a:chOff x="1163" y="675"/>
                <a:chExt cx="3984" cy="780"/>
              </a:xfrm>
            </p:grpSpPr>
            <p:sp>
              <p:nvSpPr>
                <p:cNvPr id="24" name="文本框 23"/>
                <p:cNvSpPr txBox="1"/>
                <p:nvPr/>
              </p:nvSpPr>
              <p:spPr>
                <a:xfrm>
                  <a:off x="1944" y="675"/>
                  <a:ext cx="3203" cy="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pPr algn="dist"/>
                  <a:r>
                    <a:rPr lang="en-US" altLang="zh-CN" sz="2000" dirty="0">
                      <a:latin typeface="+mj-ea"/>
                      <a:ea typeface="+mj-ea"/>
                    </a:rPr>
                    <a:t>3.2 </a:t>
                  </a:r>
                  <a:r>
                    <a:rPr lang="zh-CN" altLang="en-US" sz="2000" dirty="0">
                      <a:latin typeface="+mj-ea"/>
                      <a:ea typeface="+mj-ea"/>
                    </a:rPr>
                    <a:t>网站设计</a:t>
                  </a:r>
                  <a:endParaRPr lang="zh-CN" altLang="en-US" sz="2000" dirty="0">
                    <a:latin typeface="+mj-ea"/>
                    <a:ea typeface="+mj-ea"/>
                  </a:endParaRPr>
                </a:p>
              </p:txBody>
            </p:sp>
            <p:grpSp>
              <p:nvGrpSpPr>
                <p:cNvPr id="25" name="组合 24"/>
                <p:cNvGrpSpPr/>
                <p:nvPr/>
              </p:nvGrpSpPr>
              <p:grpSpPr>
                <a:xfrm>
                  <a:off x="1163" y="675"/>
                  <a:ext cx="780" cy="780"/>
                  <a:chOff x="17325" y="9160"/>
                  <a:chExt cx="780" cy="780"/>
                </a:xfrm>
              </p:grpSpPr>
              <p:sp>
                <p:nvSpPr>
                  <p:cNvPr id="26" name="椭圆 25"/>
                  <p:cNvSpPr/>
                  <p:nvPr/>
                </p:nvSpPr>
                <p:spPr>
                  <a:xfrm>
                    <a:off x="17325" y="9160"/>
                    <a:ext cx="780" cy="780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27" name="图片 26" descr="森林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7391" y="9214"/>
                    <a:ext cx="663" cy="663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32" name="文本框 31"/>
            <p:cNvSpPr txBox="1"/>
            <p:nvPr/>
          </p:nvSpPr>
          <p:spPr>
            <a:xfrm>
              <a:off x="671" y="1461"/>
              <a:ext cx="1797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rPr>
                <a:t>林上鹰眼</a:t>
              </a:r>
              <a:endParaRPr lang="zh-CN" altLang="en-US" sz="1000" dirty="0">
                <a:solidFill>
                  <a:srgbClr val="267A63"/>
                </a:solidFill>
                <a:latin typeface="+mj-ea"/>
                <a:ea typeface="+mj-ea"/>
                <a:sym typeface="+mn-ea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13410" y="1216660"/>
            <a:ext cx="4041775" cy="521970"/>
            <a:chOff x="9120" y="1877"/>
            <a:chExt cx="6365" cy="822"/>
          </a:xfrm>
        </p:grpSpPr>
        <p:sp>
          <p:nvSpPr>
            <p:cNvPr id="34" name="文本框 33"/>
            <p:cNvSpPr txBox="1"/>
            <p:nvPr/>
          </p:nvSpPr>
          <p:spPr>
            <a:xfrm>
              <a:off x="9120" y="1877"/>
              <a:ext cx="225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dirty="0">
                  <a:solidFill>
                    <a:srgbClr val="267A63"/>
                  </a:solidFill>
                </a:rPr>
                <a:t>02</a:t>
              </a:r>
              <a:endParaRPr lang="zh-CN" altLang="en-US" sz="2800" dirty="0">
                <a:solidFill>
                  <a:srgbClr val="267A63"/>
                </a:solidFill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9941" y="1994"/>
              <a:ext cx="554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sz="1600" dirty="0">
                  <a:solidFill>
                    <a:srgbClr val="181717"/>
                  </a:solidFill>
                  <a:latin typeface="+mj-ea"/>
                  <a:ea typeface="+mj-ea"/>
                </a:rPr>
                <a:t>网站界面设计与功能模块部署</a:t>
              </a:r>
              <a:endParaRPr lang="zh-CN" sz="1600" dirty="0">
                <a:solidFill>
                  <a:srgbClr val="181717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3" name="图片 2" descr="2cc9a155093f0888bd90f69096a8c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10" y="1995170"/>
            <a:ext cx="3345815" cy="18808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grpSp>
        <p:nvGrpSpPr>
          <p:cNvPr id="41" name="组合 40"/>
          <p:cNvGrpSpPr/>
          <p:nvPr/>
        </p:nvGrpSpPr>
        <p:grpSpPr>
          <a:xfrm rot="0">
            <a:off x="1715770" y="2160905"/>
            <a:ext cx="1703070" cy="384810"/>
            <a:chOff x="2702" y="3327"/>
            <a:chExt cx="2682" cy="606"/>
          </a:xfrm>
        </p:grpSpPr>
        <p:sp>
          <p:nvSpPr>
            <p:cNvPr id="40" name="矩形 39"/>
            <p:cNvSpPr/>
            <p:nvPr/>
          </p:nvSpPr>
          <p:spPr>
            <a:xfrm>
              <a:off x="2702" y="3327"/>
              <a:ext cx="2682" cy="606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2703" y="3386"/>
              <a:ext cx="2681" cy="480"/>
              <a:chOff x="2627" y="1824"/>
              <a:chExt cx="13951" cy="2486"/>
            </a:xfrm>
          </p:grpSpPr>
          <p:grpSp>
            <p:nvGrpSpPr>
              <p:cNvPr id="15" name="组合 14"/>
              <p:cNvGrpSpPr/>
              <p:nvPr/>
            </p:nvGrpSpPr>
            <p:grpSpPr>
              <a:xfrm rot="0">
                <a:off x="2627" y="1824"/>
                <a:ext cx="13951" cy="2486"/>
                <a:chOff x="2627" y="1824"/>
                <a:chExt cx="13951" cy="2486"/>
              </a:xfrm>
            </p:grpSpPr>
            <p:sp>
              <p:nvSpPr>
                <p:cNvPr id="18" name="文本框 17"/>
                <p:cNvSpPr txBox="1"/>
                <p:nvPr/>
              </p:nvSpPr>
              <p:spPr>
                <a:xfrm>
                  <a:off x="2627" y="2855"/>
                  <a:ext cx="13951" cy="14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pPr algn="ctr">
                    <a:lnSpc>
                      <a:spcPct val="90000"/>
                    </a:lnSpc>
                  </a:pPr>
                  <a:r>
                    <a:rPr lang="zh-CN" altLang="en-US" sz="700" b="1" dirty="0">
                      <a:solidFill>
                        <a:srgbClr val="267A63"/>
                      </a:solidFill>
                      <a:latin typeface="方正公文小标宋" panose="02000500000000000000" charset="-122"/>
                      <a:ea typeface="方正公文小标宋" panose="02000500000000000000" charset="-122"/>
                      <a:sym typeface="+mn-ea"/>
                    </a:rPr>
                    <a:t>林</a:t>
                  </a:r>
                  <a:r>
                    <a:rPr lang="en-US" altLang="zh-CN" sz="700" b="1" dirty="0">
                      <a:solidFill>
                        <a:srgbClr val="267A63"/>
                      </a:solidFill>
                      <a:latin typeface="方正公文小标宋" panose="02000500000000000000" charset="-122"/>
                      <a:ea typeface="方正公文小标宋" panose="02000500000000000000" charset="-122"/>
                      <a:sym typeface="+mn-ea"/>
                    </a:rPr>
                    <a:t>·</a:t>
                  </a:r>
                  <a:r>
                    <a:rPr lang="zh-CN" altLang="en-US" sz="700" b="1" dirty="0">
                      <a:solidFill>
                        <a:srgbClr val="267A63"/>
                      </a:solidFill>
                      <a:latin typeface="方正公文小标宋" panose="02000500000000000000" charset="-122"/>
                      <a:ea typeface="方正公文小标宋" panose="02000500000000000000" charset="-122"/>
                      <a:sym typeface="+mn-ea"/>
                    </a:rPr>
                    <a:t>上</a:t>
                  </a:r>
                  <a:r>
                    <a:rPr lang="en-US" altLang="zh-CN" sz="700" b="1" dirty="0">
                      <a:solidFill>
                        <a:srgbClr val="267A63"/>
                      </a:solidFill>
                      <a:latin typeface="方正公文小标宋" panose="02000500000000000000" charset="-122"/>
                      <a:ea typeface="方正公文小标宋" panose="02000500000000000000" charset="-122"/>
                      <a:sym typeface="+mn-ea"/>
                    </a:rPr>
                    <a:t>·</a:t>
                  </a:r>
                  <a:r>
                    <a:rPr lang="zh-CN" altLang="en-US" sz="700" b="1" dirty="0">
                      <a:solidFill>
                        <a:srgbClr val="267A63"/>
                      </a:solidFill>
                      <a:latin typeface="方正公文小标宋" panose="02000500000000000000" charset="-122"/>
                      <a:ea typeface="方正公文小标宋" panose="02000500000000000000" charset="-122"/>
                      <a:sym typeface="+mn-ea"/>
                    </a:rPr>
                    <a:t>鹰</a:t>
                  </a:r>
                  <a:r>
                    <a:rPr lang="en-US" altLang="zh-CN" sz="700" b="1" dirty="0">
                      <a:solidFill>
                        <a:srgbClr val="267A63"/>
                      </a:solidFill>
                      <a:latin typeface="方正公文小标宋" panose="02000500000000000000" charset="-122"/>
                      <a:ea typeface="方正公文小标宋" panose="02000500000000000000" charset="-122"/>
                      <a:sym typeface="+mn-ea"/>
                    </a:rPr>
                    <a:t>·</a:t>
                  </a:r>
                  <a:r>
                    <a:rPr lang="zh-CN" altLang="en-US" sz="700" b="1" dirty="0">
                      <a:solidFill>
                        <a:srgbClr val="267A63"/>
                      </a:solidFill>
                      <a:latin typeface="方正公文小标宋" panose="02000500000000000000" charset="-122"/>
                      <a:ea typeface="方正公文小标宋" panose="02000500000000000000" charset="-122"/>
                      <a:sym typeface="+mn-ea"/>
                    </a:rPr>
                    <a:t>眼</a:t>
                  </a:r>
                  <a:endParaRPr lang="zh-CN" altLang="en-US" sz="700" b="1" dirty="0">
                    <a:solidFill>
                      <a:srgbClr val="267A63"/>
                    </a:solidFill>
                    <a:latin typeface="方正公文小标宋" panose="02000500000000000000" charset="-122"/>
                    <a:ea typeface="方正公文小标宋" panose="02000500000000000000" charset="-122"/>
                    <a:sym typeface="+mn-ea"/>
                  </a:endParaRPr>
                </a:p>
                <a:p>
                  <a:pPr algn="ctr">
                    <a:lnSpc>
                      <a:spcPct val="90000"/>
                    </a:lnSpc>
                  </a:pPr>
                  <a:r>
                    <a:rPr lang="en-US" altLang="zh-CN" sz="500" dirty="0">
                      <a:solidFill>
                        <a:schemeClr val="bg1">
                          <a:lumMod val="50000"/>
                        </a:schemeClr>
                      </a:solidFill>
                      <a:latin typeface="Bahnschrift SemiBold" panose="020B0502040204020203" charset="0"/>
                      <a:ea typeface="方正公文小标宋" panose="02000500000000000000" charset="-122"/>
                      <a:cs typeface="Bahnschrift SemiBold" panose="020B0502040204020203" charset="0"/>
                      <a:sym typeface="+mn-ea"/>
                    </a:rPr>
                    <a:t>Forest Eagle Eye, Your Online Forest Assistant</a:t>
                  </a:r>
                  <a:endParaRPr lang="en-US" altLang="zh-CN" sz="500" dirty="0">
                    <a:solidFill>
                      <a:schemeClr val="bg1">
                        <a:lumMod val="50000"/>
                      </a:schemeClr>
                    </a:solidFill>
                    <a:latin typeface="Bahnschrift SemiBold" panose="020B0502040204020203" charset="0"/>
                    <a:ea typeface="方正公文小标宋" panose="02000500000000000000" charset="-122"/>
                    <a:cs typeface="Bahnschrift SemiBold" panose="020B0502040204020203" charset="0"/>
                    <a:sym typeface="+mn-ea"/>
                  </a:endParaRPr>
                </a:p>
              </p:txBody>
            </p:sp>
            <p:sp>
              <p:nvSpPr>
                <p:cNvPr id="23" name="椭圆 22"/>
                <p:cNvSpPr/>
                <p:nvPr/>
              </p:nvSpPr>
              <p:spPr>
                <a:xfrm>
                  <a:off x="9038" y="1824"/>
                  <a:ext cx="1124" cy="1124"/>
                </a:xfrm>
                <a:prstGeom prst="ellipse">
                  <a:avLst/>
                </a:prstGeom>
                <a:noFill/>
                <a:ln>
                  <a:solidFill>
                    <a:srgbClr val="267A6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pic>
            <p:nvPicPr>
              <p:cNvPr id="39" name="图片 38" descr="森林"/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104" y="1879"/>
                <a:ext cx="1014" cy="1014"/>
              </a:xfrm>
              <a:prstGeom prst="rect">
                <a:avLst/>
              </a:prstGeom>
            </p:spPr>
          </p:pic>
        </p:grpSp>
      </p:grpSp>
      <p:pic>
        <p:nvPicPr>
          <p:cNvPr id="43" name="图片 42" descr="8f4e56230097b3127069f37fd9f02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0845" y="1995170"/>
            <a:ext cx="3338195" cy="18764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44" name="图片 43" descr="5b248465eac30c57464cfc0b5618af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8765" y="1995170"/>
            <a:ext cx="3381375" cy="19005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45" name="图片 44" descr="7e677a5c28ec2d8c2943e8db42c22c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7065" y="4243070"/>
            <a:ext cx="3336925" cy="18757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46" name="图片 45" descr="e8eabafec6c3542a983ad0f90c2eafb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5855" y="4238625"/>
            <a:ext cx="3339465" cy="18776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 rot="10800000">
            <a:off x="6772844" y="367030"/>
            <a:ext cx="1290320" cy="49034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7200" dirty="0">
                <a:ln>
                  <a:solidFill>
                    <a:srgbClr val="267A63"/>
                  </a:solidFill>
                </a:ln>
                <a:noFill/>
              </a:rPr>
              <a:t>ForestEYE</a:t>
            </a:r>
            <a:endParaRPr lang="en-US" altLang="zh-CN" sz="7200" dirty="0">
              <a:ln>
                <a:solidFill>
                  <a:srgbClr val="267A63"/>
                </a:solidFill>
              </a:ln>
              <a:noFill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620000" y="-161360"/>
            <a:ext cx="4572000" cy="6858000"/>
          </a:xfrm>
          <a:prstGeom prst="rect">
            <a:avLst/>
          </a:prstGeom>
          <a:gradFill>
            <a:gsLst>
              <a:gs pos="24000">
                <a:srgbClr val="F1F1F1">
                  <a:alpha val="88000"/>
                </a:srgbClr>
              </a:gs>
              <a:gs pos="100000">
                <a:srgbClr val="F1F1F1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7" name="矩形: 圆角 6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: 圆角 7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0" y="5594350"/>
            <a:ext cx="9550400" cy="126365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58165" y="5589856"/>
            <a:ext cx="84397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dirty="0">
                <a:ln>
                  <a:solidFill>
                    <a:schemeClr val="bg1"/>
                  </a:solidFill>
                </a:ln>
                <a:noFill/>
              </a:rPr>
              <a:t>GREEN FOREST</a:t>
            </a:r>
            <a:endParaRPr lang="zh-CN" altLang="en-US" sz="8000" dirty="0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90550" y="400050"/>
            <a:ext cx="1238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267A63"/>
                </a:solidFill>
              </a:rPr>
              <a:t>FOUR</a:t>
            </a:r>
            <a:endParaRPr lang="zh-CN" altLang="en-US" sz="1600" dirty="0">
              <a:solidFill>
                <a:srgbClr val="267A63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222374" y="1765300"/>
            <a:ext cx="1638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gradFill>
                  <a:gsLst>
                    <a:gs pos="0">
                      <a:srgbClr val="267A63">
                        <a:alpha val="42000"/>
                      </a:srgbClr>
                    </a:gs>
                    <a:gs pos="84000">
                      <a:srgbClr val="267A63">
                        <a:alpha val="0"/>
                      </a:srgbClr>
                    </a:gs>
                  </a:gsLst>
                  <a:lin ang="5400000" scaled="1"/>
                </a:gradFill>
              </a:rPr>
              <a:t>04</a:t>
            </a:r>
            <a:endParaRPr lang="zh-CN" altLang="en-US" sz="7200" dirty="0">
              <a:gradFill>
                <a:gsLst>
                  <a:gs pos="0">
                    <a:srgbClr val="267A63">
                      <a:alpha val="42000"/>
                    </a:srgbClr>
                  </a:gs>
                  <a:gs pos="84000">
                    <a:srgbClr val="267A63">
                      <a:alpha val="0"/>
                    </a:srgbClr>
                  </a:gs>
                </a:gsLst>
                <a:lin ang="5400000" scaled="1"/>
              </a:gra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244598" y="3098363"/>
            <a:ext cx="275590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100" dirty="0">
                <a:solidFill>
                  <a:schemeClr val="tx1">
                    <a:alpha val="70000"/>
                  </a:schemeClr>
                </a:solidFill>
                <a:latin typeface="+mn-ea"/>
              </a:rPr>
              <a:t>Labor Division and Plan</a:t>
            </a:r>
            <a:endParaRPr lang="en-US" altLang="zh-CN" sz="1600" spc="100" dirty="0">
              <a:solidFill>
                <a:schemeClr val="tx1">
                  <a:alpha val="70000"/>
                </a:schemeClr>
              </a:solidFill>
              <a:latin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358900" y="3660236"/>
            <a:ext cx="504000" cy="45719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066799" y="2787645"/>
            <a:ext cx="4740275" cy="272938"/>
          </a:xfrm>
          <a:prstGeom prst="rect">
            <a:avLst/>
          </a:prstGeom>
          <a:solidFill>
            <a:schemeClr val="bg1"/>
          </a:solidFill>
          <a:ln>
            <a:solidFill>
              <a:srgbClr val="267A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1257302" y="2774612"/>
            <a:ext cx="26280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214874" y="2300248"/>
            <a:ext cx="27559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latin typeface="+mj-ea"/>
                <a:ea typeface="+mj-ea"/>
              </a:rPr>
              <a:t>分工计划</a:t>
            </a:r>
            <a:endParaRPr lang="zh-CN" altLang="en-US" sz="4400" dirty="0">
              <a:latin typeface="+mj-ea"/>
              <a:ea typeface="+mj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0920095" y="5972175"/>
            <a:ext cx="1140460" cy="740410"/>
            <a:chOff x="16824" y="9160"/>
            <a:chExt cx="1796" cy="1166"/>
          </a:xfrm>
        </p:grpSpPr>
        <p:sp>
          <p:nvSpPr>
            <p:cNvPr id="29" name="椭圆 28"/>
            <p:cNvSpPr/>
            <p:nvPr/>
          </p:nvSpPr>
          <p:spPr>
            <a:xfrm>
              <a:off x="17325" y="9160"/>
              <a:ext cx="780" cy="780"/>
            </a:xfrm>
            <a:prstGeom prst="ellipse">
              <a:avLst/>
            </a:prstGeom>
            <a:noFill/>
            <a:ln>
              <a:solidFill>
                <a:srgbClr val="267A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" name="图片 40" descr="森林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91" y="9214"/>
              <a:ext cx="663" cy="663"/>
            </a:xfrm>
            <a:prstGeom prst="rect">
              <a:avLst/>
            </a:prstGeom>
          </p:spPr>
        </p:pic>
        <p:sp>
          <p:nvSpPr>
            <p:cNvPr id="31" name="文本框 30"/>
            <p:cNvSpPr txBox="1"/>
            <p:nvPr/>
          </p:nvSpPr>
          <p:spPr>
            <a:xfrm>
              <a:off x="16824" y="9940"/>
              <a:ext cx="1797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rPr>
                <a:t>林上鹰眼</a:t>
              </a:r>
              <a:endParaRPr lang="zh-CN" altLang="en-US" sz="1000" dirty="0">
                <a:solidFill>
                  <a:srgbClr val="267A63"/>
                </a:solidFill>
                <a:latin typeface="+mj-ea"/>
                <a:ea typeface="+mj-ea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018655" y="1217295"/>
            <a:ext cx="15875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267A63"/>
                </a:solidFill>
                <a:latin typeface="+mj-ea"/>
                <a:ea typeface="+mj-ea"/>
              </a:rPr>
              <a:t>目录</a:t>
            </a:r>
            <a:endParaRPr lang="zh-CN" altLang="en-US" sz="4800" dirty="0">
              <a:solidFill>
                <a:srgbClr val="267A63"/>
              </a:solidFill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8358505" y="1958340"/>
            <a:ext cx="1651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267A63">
                    <a:alpha val="70000"/>
                  </a:srgbClr>
                </a:solidFill>
              </a:rPr>
              <a:t>CONTENTS</a:t>
            </a:r>
            <a:endParaRPr lang="en-US" altLang="zh-CN" dirty="0">
              <a:solidFill>
                <a:srgbClr val="267A63">
                  <a:alpha val="70000"/>
                </a:srgbClr>
              </a:solidFill>
            </a:endParaRPr>
          </a:p>
        </p:txBody>
      </p:sp>
      <p:sp>
        <p:nvSpPr>
          <p:cNvPr id="6" name="椭圆 5"/>
          <p:cNvSpPr/>
          <p:nvPr>
            <p:custDataLst>
              <p:tags r:id="rId2"/>
            </p:custDataLst>
          </p:nvPr>
        </p:nvSpPr>
        <p:spPr>
          <a:xfrm>
            <a:off x="7113905" y="2526665"/>
            <a:ext cx="536575" cy="536575"/>
          </a:xfrm>
          <a:prstGeom prst="ellipse">
            <a:avLst/>
          </a:prstGeom>
          <a:noFill/>
          <a:ln>
            <a:solidFill>
              <a:srgbClr val="267A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7115175" y="2626360"/>
            <a:ext cx="5340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latin typeface="+mn-ea"/>
              </a:rPr>
              <a:t>01</a:t>
            </a:r>
            <a:endParaRPr lang="en-US" altLang="zh-CN" sz="1600">
              <a:latin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7745730" y="2479040"/>
            <a:ext cx="1257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+mj-ea"/>
                <a:ea typeface="+mj-ea"/>
              </a:rPr>
              <a:t>项目概述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7745730" y="2780665"/>
            <a:ext cx="24765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100" dirty="0">
                <a:solidFill>
                  <a:schemeClr val="tx1">
                    <a:alpha val="70000"/>
                  </a:schemeClr>
                </a:solidFill>
                <a:latin typeface="+mn-ea"/>
              </a:rPr>
              <a:t>Program Introduction</a:t>
            </a:r>
            <a:endParaRPr lang="en-US" altLang="zh-CN" sz="1400" spc="100" dirty="0">
              <a:solidFill>
                <a:schemeClr val="tx1">
                  <a:alpha val="70000"/>
                </a:schemeClr>
              </a:solidFill>
              <a:latin typeface="+mn-ea"/>
            </a:endParaRPr>
          </a:p>
        </p:txBody>
      </p:sp>
      <p:sp>
        <p:nvSpPr>
          <p:cNvPr id="10" name="椭圆 9"/>
          <p:cNvSpPr/>
          <p:nvPr>
            <p:custDataLst>
              <p:tags r:id="rId6"/>
            </p:custDataLst>
          </p:nvPr>
        </p:nvSpPr>
        <p:spPr>
          <a:xfrm>
            <a:off x="7113905" y="3341370"/>
            <a:ext cx="536575" cy="536575"/>
          </a:xfrm>
          <a:prstGeom prst="ellipse">
            <a:avLst/>
          </a:prstGeom>
          <a:noFill/>
          <a:ln>
            <a:solidFill>
              <a:srgbClr val="267A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7115175" y="3441065"/>
            <a:ext cx="5340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latin typeface="+mn-ea"/>
              </a:rPr>
              <a:t>02</a:t>
            </a:r>
            <a:endParaRPr lang="en-US" altLang="zh-CN" sz="1600">
              <a:latin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7745730" y="3293745"/>
            <a:ext cx="1257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+mj-ea"/>
                <a:ea typeface="+mj-ea"/>
              </a:rPr>
              <a:t>需求</a:t>
            </a:r>
            <a:r>
              <a:rPr lang="zh-CN" altLang="en-US" dirty="0">
                <a:latin typeface="+mj-ea"/>
                <a:ea typeface="+mj-ea"/>
              </a:rPr>
              <a:t>分析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7745730" y="3595370"/>
            <a:ext cx="24765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100" dirty="0">
                <a:solidFill>
                  <a:schemeClr val="tx1">
                    <a:alpha val="70000"/>
                  </a:schemeClr>
                </a:solidFill>
                <a:latin typeface="+mn-ea"/>
              </a:rPr>
              <a:t>Requirement Analysis</a:t>
            </a:r>
            <a:endParaRPr lang="zh-CN" altLang="en-US" sz="1400" spc="100" dirty="0">
              <a:solidFill>
                <a:schemeClr val="tx1">
                  <a:alpha val="70000"/>
                </a:schemeClr>
              </a:solidFill>
              <a:latin typeface="+mn-ea"/>
            </a:endParaRPr>
          </a:p>
        </p:txBody>
      </p:sp>
      <p:sp>
        <p:nvSpPr>
          <p:cNvPr id="14" name="椭圆 13"/>
          <p:cNvSpPr/>
          <p:nvPr>
            <p:custDataLst>
              <p:tags r:id="rId10"/>
            </p:custDataLst>
          </p:nvPr>
        </p:nvSpPr>
        <p:spPr>
          <a:xfrm>
            <a:off x="7113905" y="4156075"/>
            <a:ext cx="536575" cy="536575"/>
          </a:xfrm>
          <a:prstGeom prst="ellipse">
            <a:avLst/>
          </a:prstGeom>
          <a:noFill/>
          <a:ln>
            <a:solidFill>
              <a:srgbClr val="267A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11"/>
            </p:custDataLst>
          </p:nvPr>
        </p:nvSpPr>
        <p:spPr>
          <a:xfrm>
            <a:off x="7115175" y="4255770"/>
            <a:ext cx="5340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latin typeface="+mn-ea"/>
              </a:rPr>
              <a:t>03</a:t>
            </a:r>
            <a:endParaRPr lang="en-US" altLang="zh-CN" sz="1600">
              <a:latin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2"/>
            </p:custDataLst>
          </p:nvPr>
        </p:nvSpPr>
        <p:spPr>
          <a:xfrm>
            <a:off x="7745730" y="4108450"/>
            <a:ext cx="1257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+mj-ea"/>
                <a:ea typeface="+mj-ea"/>
              </a:rPr>
              <a:t>项目设计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7" name="文本框 16"/>
          <p:cNvSpPr txBox="1"/>
          <p:nvPr>
            <p:custDataLst>
              <p:tags r:id="rId13"/>
            </p:custDataLst>
          </p:nvPr>
        </p:nvSpPr>
        <p:spPr>
          <a:xfrm>
            <a:off x="7745730" y="4410075"/>
            <a:ext cx="24765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100" dirty="0">
                <a:solidFill>
                  <a:schemeClr val="tx1">
                    <a:alpha val="70000"/>
                  </a:schemeClr>
                </a:solidFill>
                <a:latin typeface="+mn-ea"/>
              </a:rPr>
              <a:t>Program Design </a:t>
            </a:r>
            <a:endParaRPr lang="en-US" altLang="zh-CN" sz="1400" spc="100" dirty="0">
              <a:solidFill>
                <a:schemeClr val="tx1">
                  <a:alpha val="70000"/>
                </a:schemeClr>
              </a:solidFill>
              <a:latin typeface="+mn-ea"/>
            </a:endParaRPr>
          </a:p>
        </p:txBody>
      </p:sp>
      <p:sp>
        <p:nvSpPr>
          <p:cNvPr id="22" name="椭圆 21"/>
          <p:cNvSpPr/>
          <p:nvPr>
            <p:custDataLst>
              <p:tags r:id="rId14"/>
            </p:custDataLst>
          </p:nvPr>
        </p:nvSpPr>
        <p:spPr>
          <a:xfrm>
            <a:off x="7113905" y="4970780"/>
            <a:ext cx="536575" cy="536575"/>
          </a:xfrm>
          <a:prstGeom prst="ellipse">
            <a:avLst/>
          </a:prstGeom>
          <a:noFill/>
          <a:ln>
            <a:solidFill>
              <a:srgbClr val="267A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5"/>
            </p:custDataLst>
          </p:nvPr>
        </p:nvSpPr>
        <p:spPr>
          <a:xfrm>
            <a:off x="7115175" y="5070475"/>
            <a:ext cx="5340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latin typeface="+mn-ea"/>
              </a:rPr>
              <a:t>04</a:t>
            </a:r>
            <a:endParaRPr lang="en-US" altLang="zh-CN" sz="1600">
              <a:latin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6"/>
            </p:custDataLst>
          </p:nvPr>
        </p:nvSpPr>
        <p:spPr>
          <a:xfrm>
            <a:off x="7745730" y="4923155"/>
            <a:ext cx="1257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+mj-ea"/>
                <a:ea typeface="+mj-ea"/>
              </a:rPr>
              <a:t>分工计划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25" name="文本框 24"/>
          <p:cNvSpPr txBox="1"/>
          <p:nvPr>
            <p:custDataLst>
              <p:tags r:id="rId17"/>
            </p:custDataLst>
          </p:nvPr>
        </p:nvSpPr>
        <p:spPr>
          <a:xfrm>
            <a:off x="7745730" y="5224780"/>
            <a:ext cx="24765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100" dirty="0">
                <a:solidFill>
                  <a:schemeClr val="tx1">
                    <a:alpha val="70000"/>
                  </a:schemeClr>
                </a:solidFill>
                <a:latin typeface="+mn-ea"/>
              </a:rPr>
              <a:t>Labor Division and Plan</a:t>
            </a:r>
            <a:endParaRPr lang="en-US" altLang="zh-CN" sz="1400" spc="100" dirty="0">
              <a:solidFill>
                <a:schemeClr val="tx1">
                  <a:alpha val="70000"/>
                </a:schemeClr>
              </a:solidFill>
              <a:latin typeface="+mn-ea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08" b="15308"/>
          <a:stretch>
            <a:fillRect/>
          </a:stretch>
        </p:blipFill>
        <p:spPr>
          <a:xfrm>
            <a:off x="-613" y="3"/>
            <a:ext cx="5582920" cy="6857994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699462" y="476250"/>
            <a:ext cx="299700" cy="230924"/>
            <a:chOff x="197812" y="302476"/>
            <a:chExt cx="299700" cy="230924"/>
          </a:xfrm>
        </p:grpSpPr>
        <p:sp>
          <p:nvSpPr>
            <p:cNvPr id="28" name="矩形: 圆角 27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矩形: 圆角 28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: 圆角 29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矩形 31"/>
          <p:cNvSpPr/>
          <p:nvPr/>
        </p:nvSpPr>
        <p:spPr>
          <a:xfrm>
            <a:off x="4446440" y="0"/>
            <a:ext cx="1226546" cy="6857994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4459102" y="405130"/>
            <a:ext cx="1292662" cy="60147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7200" dirty="0">
                <a:ln>
                  <a:solidFill>
                    <a:schemeClr val="bg1"/>
                  </a:solidFill>
                </a:ln>
                <a:noFill/>
              </a:rPr>
              <a:t>Graduation</a:t>
            </a:r>
            <a:endParaRPr lang="zh-CN" altLang="en-US" sz="7200" dirty="0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31821" y="5394960"/>
            <a:ext cx="3781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ln>
                  <a:solidFill>
                    <a:schemeClr val="bg1"/>
                  </a:solidFill>
                </a:ln>
                <a:noFill/>
              </a:rPr>
              <a:t>Defense</a:t>
            </a:r>
            <a:endParaRPr lang="zh-CN" altLang="en-US" sz="7200" dirty="0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53505" y="400050"/>
            <a:ext cx="51365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rgbClr val="267A63"/>
                </a:solidFill>
              </a:rPr>
              <a:t>数据库系统原理课程设计开题报告</a:t>
            </a:r>
            <a:r>
              <a:rPr lang="en-US" altLang="zh-CN" sz="1600" dirty="0">
                <a:solidFill>
                  <a:srgbClr val="267A63"/>
                </a:solidFill>
              </a:rPr>
              <a:t>-</a:t>
            </a:r>
            <a:r>
              <a:rPr lang="zh-CN" altLang="en-US" sz="1600" dirty="0">
                <a:solidFill>
                  <a:srgbClr val="267A63"/>
                </a:solidFill>
              </a:rPr>
              <a:t>第</a:t>
            </a:r>
            <a:r>
              <a:rPr lang="en-US" altLang="zh-CN" sz="1600" dirty="0">
                <a:solidFill>
                  <a:srgbClr val="267A63"/>
                </a:solidFill>
              </a:rPr>
              <a:t>8</a:t>
            </a:r>
            <a:r>
              <a:rPr lang="zh-CN" altLang="en-US" sz="1600" dirty="0">
                <a:solidFill>
                  <a:srgbClr val="267A63"/>
                </a:solidFill>
              </a:rPr>
              <a:t>小组</a:t>
            </a:r>
            <a:endParaRPr lang="zh-CN" altLang="en-US" sz="1600" dirty="0">
              <a:solidFill>
                <a:srgbClr val="267A63"/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10920095" y="5972175"/>
            <a:ext cx="1140460" cy="740410"/>
            <a:chOff x="16824" y="9160"/>
            <a:chExt cx="1796" cy="1166"/>
          </a:xfrm>
        </p:grpSpPr>
        <p:sp>
          <p:nvSpPr>
            <p:cNvPr id="35" name="椭圆 34"/>
            <p:cNvSpPr/>
            <p:nvPr/>
          </p:nvSpPr>
          <p:spPr>
            <a:xfrm>
              <a:off x="17325" y="9160"/>
              <a:ext cx="780" cy="780"/>
            </a:xfrm>
            <a:prstGeom prst="ellipse">
              <a:avLst/>
            </a:prstGeom>
            <a:noFill/>
            <a:ln>
              <a:solidFill>
                <a:srgbClr val="267A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1" name="图片 40" descr="森林"/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7391" y="9214"/>
              <a:ext cx="663" cy="663"/>
            </a:xfrm>
            <a:prstGeom prst="rect">
              <a:avLst/>
            </a:prstGeom>
          </p:spPr>
        </p:pic>
        <p:sp>
          <p:nvSpPr>
            <p:cNvPr id="42" name="文本框 41"/>
            <p:cNvSpPr txBox="1"/>
            <p:nvPr/>
          </p:nvSpPr>
          <p:spPr>
            <a:xfrm>
              <a:off x="16824" y="9940"/>
              <a:ext cx="1797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rPr>
                <a:t>林上鹰眼</a:t>
              </a:r>
              <a:endParaRPr lang="zh-CN" altLang="en-US" sz="1000" dirty="0">
                <a:solidFill>
                  <a:srgbClr val="267A63"/>
                </a:solidFill>
                <a:latin typeface="+mj-ea"/>
                <a:ea typeface="+mj-ea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820202" y="634447"/>
            <a:ext cx="215954" cy="150509"/>
            <a:chOff x="6147435" y="1299845"/>
            <a:chExt cx="204998" cy="142874"/>
          </a:xfrm>
        </p:grpSpPr>
        <p:sp>
          <p:nvSpPr>
            <p:cNvPr id="5" name="任意多边形: 形状 4"/>
            <p:cNvSpPr/>
            <p:nvPr/>
          </p:nvSpPr>
          <p:spPr>
            <a:xfrm>
              <a:off x="6147435" y="1299845"/>
              <a:ext cx="200236" cy="80009"/>
            </a:xfrm>
            <a:custGeom>
              <a:avLst/>
              <a:gdLst>
                <a:gd name="connsiteX0" fmla="*/ 0 w 200236"/>
                <a:gd name="connsiteY0" fmla="*/ 40005 h 80009"/>
                <a:gd name="connsiteX1" fmla="*/ 100118 w 200236"/>
                <a:gd name="connsiteY1" fmla="*/ 0 h 80009"/>
                <a:gd name="connsiteX2" fmla="*/ 200236 w 200236"/>
                <a:gd name="connsiteY2" fmla="*/ 40005 h 80009"/>
                <a:gd name="connsiteX3" fmla="*/ 100118 w 200236"/>
                <a:gd name="connsiteY3" fmla="*/ 80010 h 80009"/>
                <a:gd name="connsiteX4" fmla="*/ 0 w 200236"/>
                <a:gd name="connsiteY4" fmla="*/ 40005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36" h="80009">
                  <a:moveTo>
                    <a:pt x="0" y="40005"/>
                  </a:moveTo>
                  <a:lnTo>
                    <a:pt x="100118" y="0"/>
                  </a:lnTo>
                  <a:lnTo>
                    <a:pt x="200236" y="40005"/>
                  </a:lnTo>
                  <a:lnTo>
                    <a:pt x="100118" y="80010"/>
                  </a:lnTo>
                  <a:lnTo>
                    <a:pt x="0" y="40005"/>
                  </a:lnTo>
                  <a:close/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round/>
            </a:ln>
          </p:spPr>
          <p:txBody>
            <a:bodyPr wrap="square" rtlCol="0" anchor="ctr"/>
            <a:lstStyle/>
            <a:p>
              <a:endParaRPr lang="zh-CN" altLang="en-US" dirty="0"/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6347671" y="1340374"/>
              <a:ext cx="4762" cy="43925"/>
            </a:xfrm>
            <a:custGeom>
              <a:avLst/>
              <a:gdLst>
                <a:gd name="connsiteX0" fmla="*/ 0 w 4762"/>
                <a:gd name="connsiteY0" fmla="*/ 0 h 43925"/>
                <a:gd name="connsiteX1" fmla="*/ 0 w 4762"/>
                <a:gd name="connsiteY1" fmla="*/ 43925 h 4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" h="43925">
                  <a:moveTo>
                    <a:pt x="0" y="0"/>
                  </a:moveTo>
                  <a:lnTo>
                    <a:pt x="0" y="43925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wrap="square" rtlCol="0" anchor="ctr"/>
            <a:lstStyle/>
            <a:p>
              <a:endParaRPr lang="zh-CN" altLang="en-US"/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6192944" y="1360925"/>
              <a:ext cx="109220" cy="81794"/>
            </a:xfrm>
            <a:custGeom>
              <a:avLst/>
              <a:gdLst>
                <a:gd name="connsiteX0" fmla="*/ 0 w 109220"/>
                <a:gd name="connsiteY0" fmla="*/ 0 h 81794"/>
                <a:gd name="connsiteX1" fmla="*/ 0 w 109220"/>
                <a:gd name="connsiteY1" fmla="*/ 59252 h 81794"/>
                <a:gd name="connsiteX2" fmla="*/ 54610 w 109220"/>
                <a:gd name="connsiteY2" fmla="*/ 81795 h 81794"/>
                <a:gd name="connsiteX3" fmla="*/ 109220 w 109220"/>
                <a:gd name="connsiteY3" fmla="*/ 59252 h 81794"/>
                <a:gd name="connsiteX4" fmla="*/ 109220 w 109220"/>
                <a:gd name="connsiteY4" fmla="*/ 0 h 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220" h="81794">
                  <a:moveTo>
                    <a:pt x="0" y="0"/>
                  </a:moveTo>
                  <a:lnTo>
                    <a:pt x="0" y="59252"/>
                  </a:lnTo>
                  <a:cubicBezTo>
                    <a:pt x="0" y="59252"/>
                    <a:pt x="22908" y="81795"/>
                    <a:pt x="54610" y="81795"/>
                  </a:cubicBezTo>
                  <a:cubicBezTo>
                    <a:pt x="86312" y="81795"/>
                    <a:pt x="109220" y="59252"/>
                    <a:pt x="109220" y="59252"/>
                  </a:cubicBezTo>
                  <a:lnTo>
                    <a:pt x="109220" y="0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wrap="square" rtlCol="0" anchor="ctr"/>
            <a:lstStyle/>
            <a:p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234440" y="428625"/>
            <a:ext cx="19888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latin typeface="+mj-ea"/>
                <a:ea typeface="+mj-ea"/>
              </a:rPr>
              <a:t>4.1  </a:t>
            </a:r>
            <a:r>
              <a:rPr lang="zh-CN" altLang="en-US" sz="2000" dirty="0">
                <a:latin typeface="+mj-ea"/>
                <a:ea typeface="+mj-ea"/>
              </a:rPr>
              <a:t>分工</a:t>
            </a:r>
            <a:r>
              <a:rPr lang="zh-CN" altLang="en-US" sz="2000" dirty="0">
                <a:latin typeface="+mj-ea"/>
                <a:ea typeface="+mj-ea"/>
              </a:rPr>
              <a:t>计划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44027" y="726582"/>
            <a:ext cx="17913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spc="100" dirty="0">
                <a:solidFill>
                  <a:schemeClr val="tx1">
                    <a:alpha val="70000"/>
                  </a:schemeClr>
                </a:solidFill>
                <a:latin typeface="+mn-ea"/>
              </a:rPr>
              <a:t>Labor Division</a:t>
            </a:r>
            <a:endParaRPr lang="en-US" altLang="zh-CN" sz="1200" spc="100" dirty="0">
              <a:solidFill>
                <a:schemeClr val="tx1">
                  <a:alpha val="70000"/>
                </a:schemeClr>
              </a:solidFill>
              <a:latin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1" name="矩形: 圆角 10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: 圆角 12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0" y="6781290"/>
            <a:ext cx="12192000" cy="7671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/>
        </p:nvGrpSpPr>
        <p:grpSpPr>
          <a:xfrm>
            <a:off x="355283" y="348527"/>
            <a:ext cx="690880" cy="740410"/>
            <a:chOff x="17179" y="9160"/>
            <a:chExt cx="1088" cy="1166"/>
          </a:xfrm>
        </p:grpSpPr>
        <p:sp>
          <p:nvSpPr>
            <p:cNvPr id="69" name="椭圆 68"/>
            <p:cNvSpPr/>
            <p:nvPr/>
          </p:nvSpPr>
          <p:spPr>
            <a:xfrm>
              <a:off x="17325" y="9160"/>
              <a:ext cx="780" cy="780"/>
            </a:xfrm>
            <a:prstGeom prst="ellipse">
              <a:avLst/>
            </a:prstGeom>
            <a:noFill/>
            <a:ln>
              <a:solidFill>
                <a:srgbClr val="267A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0" name="图片 40" descr="森林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7391" y="9214"/>
              <a:ext cx="663" cy="663"/>
            </a:xfrm>
            <a:prstGeom prst="rect">
              <a:avLst/>
            </a:prstGeom>
          </p:spPr>
        </p:pic>
        <p:sp>
          <p:nvSpPr>
            <p:cNvPr id="71" name="文本框 70"/>
            <p:cNvSpPr txBox="1"/>
            <p:nvPr/>
          </p:nvSpPr>
          <p:spPr>
            <a:xfrm>
              <a:off x="17179" y="9940"/>
              <a:ext cx="1088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rPr>
                <a:t>林上鹰眼</a:t>
              </a:r>
              <a:endParaRPr lang="zh-CN" altLang="en-US" sz="1000" dirty="0">
                <a:solidFill>
                  <a:srgbClr val="267A63"/>
                </a:solidFill>
                <a:latin typeface="+mj-ea"/>
                <a:ea typeface="+mj-ea"/>
                <a:sym typeface="+mn-ea"/>
              </a:endParaRPr>
            </a:p>
          </p:txBody>
        </p:sp>
      </p:grpSp>
      <p:sp>
        <p:nvSpPr>
          <p:cNvPr id="73" name="文本框 72"/>
          <p:cNvSpPr txBox="1"/>
          <p:nvPr/>
        </p:nvSpPr>
        <p:spPr>
          <a:xfrm>
            <a:off x="1562161" y="1449356"/>
            <a:ext cx="5778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267A63"/>
                </a:solidFill>
              </a:rPr>
              <a:t>01</a:t>
            </a:r>
            <a:endParaRPr lang="zh-CN" altLang="en-US" sz="2800" dirty="0">
              <a:solidFill>
                <a:srgbClr val="267A63"/>
              </a:solidFill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1552575" y="1871345"/>
            <a:ext cx="15805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rgbClr val="181717"/>
                </a:solidFill>
                <a:latin typeface="+mj-ea"/>
                <a:ea typeface="+mj-ea"/>
              </a:rPr>
              <a:t>网页前端</a:t>
            </a:r>
            <a:r>
              <a:rPr lang="en-US" altLang="zh-CN" sz="1600" dirty="0">
                <a:solidFill>
                  <a:srgbClr val="181717"/>
                </a:solidFill>
                <a:latin typeface="+mj-ea"/>
                <a:ea typeface="+mj-ea"/>
              </a:rPr>
              <a:t>+</a:t>
            </a:r>
            <a:r>
              <a:rPr lang="zh-CN" altLang="en-US" sz="1600" dirty="0">
                <a:solidFill>
                  <a:srgbClr val="181717"/>
                </a:solidFill>
                <a:latin typeface="+mj-ea"/>
                <a:ea typeface="+mj-ea"/>
              </a:rPr>
              <a:t>用户</a:t>
            </a:r>
            <a:endParaRPr lang="zh-CN" altLang="en-US" sz="1600" dirty="0">
              <a:solidFill>
                <a:srgbClr val="181717"/>
              </a:solidFill>
              <a:latin typeface="+mj-ea"/>
              <a:ea typeface="+mj-ea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1558763" y="3513109"/>
            <a:ext cx="5778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267A63"/>
                </a:solidFill>
              </a:rPr>
              <a:t>02</a:t>
            </a:r>
            <a:endParaRPr lang="zh-CN" altLang="en-US" sz="2800" dirty="0">
              <a:solidFill>
                <a:srgbClr val="267A63"/>
              </a:solidFill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1549400" y="3935095"/>
            <a:ext cx="21285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rgbClr val="181717"/>
                </a:solidFill>
                <a:latin typeface="+mj-ea"/>
                <a:ea typeface="+mj-ea"/>
              </a:rPr>
              <a:t>森林数据库后端</a:t>
            </a:r>
            <a:r>
              <a:rPr lang="zh-CN" altLang="en-US" sz="1600" dirty="0">
                <a:solidFill>
                  <a:srgbClr val="181717"/>
                </a:solidFill>
                <a:latin typeface="+mj-ea"/>
                <a:ea typeface="+mj-ea"/>
              </a:rPr>
              <a:t>搭建</a:t>
            </a:r>
            <a:endParaRPr lang="zh-CN" altLang="en-US" sz="1600" dirty="0">
              <a:solidFill>
                <a:srgbClr val="181717"/>
              </a:solidFill>
              <a:latin typeface="+mj-ea"/>
              <a:ea typeface="+mj-ea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9950885" y="1546522"/>
            <a:ext cx="5778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dirty="0">
                <a:solidFill>
                  <a:srgbClr val="267A63"/>
                </a:solidFill>
              </a:rPr>
              <a:t>03</a:t>
            </a:r>
            <a:endParaRPr lang="en-US" altLang="zh-CN" sz="2800" dirty="0">
              <a:solidFill>
                <a:srgbClr val="267A63"/>
              </a:solid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9523730" y="1968500"/>
            <a:ext cx="9956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rgbClr val="181717"/>
                </a:solidFill>
                <a:latin typeface="+mj-ea"/>
                <a:ea typeface="+mj-ea"/>
              </a:rPr>
              <a:t>互动游戏</a:t>
            </a:r>
            <a:endParaRPr lang="zh-CN" altLang="en-US" sz="1600" dirty="0">
              <a:solidFill>
                <a:srgbClr val="181717"/>
              </a:solidFill>
              <a:latin typeface="+mj-ea"/>
              <a:ea typeface="+mj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610995" y="2258103"/>
            <a:ext cx="2138680" cy="364447"/>
            <a:chOff x="2537" y="4537"/>
            <a:chExt cx="3368" cy="574"/>
          </a:xfrm>
        </p:grpSpPr>
        <p:sp>
          <p:nvSpPr>
            <p:cNvPr id="91" name="矩形 90"/>
            <p:cNvSpPr/>
            <p:nvPr/>
          </p:nvSpPr>
          <p:spPr>
            <a:xfrm>
              <a:off x="2620" y="4537"/>
              <a:ext cx="680" cy="68"/>
            </a:xfrm>
            <a:prstGeom prst="rect">
              <a:avLst/>
            </a:prstGeom>
            <a:solidFill>
              <a:srgbClr val="267A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2537" y="4628"/>
              <a:ext cx="3368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accent6">
                      <a:lumMod val="50000"/>
                    </a:schemeClr>
                  </a:solidFill>
                </a:rPr>
                <a:t>江娓怡</a:t>
              </a:r>
              <a:endParaRPr lang="zh-CN" altLang="en-US" sz="14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607820" y="4330449"/>
            <a:ext cx="1427480" cy="346961"/>
            <a:chOff x="2532" y="7855"/>
            <a:chExt cx="2248" cy="546"/>
          </a:xfrm>
        </p:grpSpPr>
        <p:sp>
          <p:nvSpPr>
            <p:cNvPr id="92" name="矩形 91"/>
            <p:cNvSpPr/>
            <p:nvPr/>
          </p:nvSpPr>
          <p:spPr>
            <a:xfrm>
              <a:off x="2613" y="7855"/>
              <a:ext cx="680" cy="68"/>
            </a:xfrm>
            <a:prstGeom prst="rect">
              <a:avLst/>
            </a:prstGeom>
            <a:solidFill>
              <a:srgbClr val="267A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文本框 93"/>
            <p:cNvSpPr txBox="1"/>
            <p:nvPr/>
          </p:nvSpPr>
          <p:spPr>
            <a:xfrm>
              <a:off x="2532" y="7918"/>
              <a:ext cx="2248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accent6">
                      <a:lumMod val="50000"/>
                    </a:schemeClr>
                  </a:solidFill>
                </a:rPr>
                <a:t>周小新、李宜洋</a:t>
              </a:r>
              <a:endParaRPr lang="zh-CN" altLang="en-US" sz="14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798050" y="2316096"/>
            <a:ext cx="716280" cy="332489"/>
            <a:chOff x="15473" y="4831"/>
            <a:chExt cx="1128" cy="524"/>
          </a:xfrm>
        </p:grpSpPr>
        <p:sp>
          <p:nvSpPr>
            <p:cNvPr id="84" name="矩形 83"/>
            <p:cNvSpPr/>
            <p:nvPr/>
          </p:nvSpPr>
          <p:spPr>
            <a:xfrm>
              <a:off x="15739" y="4831"/>
              <a:ext cx="680" cy="68"/>
            </a:xfrm>
            <a:prstGeom prst="rect">
              <a:avLst/>
            </a:prstGeom>
            <a:solidFill>
              <a:srgbClr val="267A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15473" y="4872"/>
              <a:ext cx="1128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400" dirty="0">
                  <a:solidFill>
                    <a:schemeClr val="accent6">
                      <a:lumMod val="50000"/>
                    </a:schemeClr>
                  </a:solidFill>
                </a:rPr>
                <a:t>蔡宇轩</a:t>
              </a:r>
              <a:endParaRPr lang="zh-CN" altLang="en-US" sz="14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sp>
        <p:nvSpPr>
          <p:cNvPr id="98" name="文本框 97"/>
          <p:cNvSpPr txBox="1"/>
          <p:nvPr/>
        </p:nvSpPr>
        <p:spPr>
          <a:xfrm>
            <a:off x="9948760" y="3629932"/>
            <a:ext cx="5778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dirty="0">
                <a:solidFill>
                  <a:srgbClr val="267A63"/>
                </a:solidFill>
              </a:rPr>
              <a:t>04</a:t>
            </a:r>
            <a:endParaRPr lang="zh-CN" altLang="en-US" sz="2800" dirty="0">
              <a:solidFill>
                <a:srgbClr val="267A63"/>
              </a:solidFill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8302625" y="4051935"/>
            <a:ext cx="22148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rgbClr val="181717"/>
                </a:solidFill>
                <a:latin typeface="+mj-ea"/>
                <a:ea typeface="+mj-ea"/>
              </a:rPr>
              <a:t>论坛</a:t>
            </a:r>
            <a:r>
              <a:rPr lang="en-US" altLang="zh-CN" sz="1600" dirty="0">
                <a:solidFill>
                  <a:srgbClr val="181717"/>
                </a:solidFill>
                <a:latin typeface="+mj-ea"/>
                <a:ea typeface="+mj-ea"/>
              </a:rPr>
              <a:t>+</a:t>
            </a:r>
            <a:r>
              <a:rPr lang="zh-CN" altLang="en-US" sz="1600" dirty="0">
                <a:solidFill>
                  <a:srgbClr val="181717"/>
                </a:solidFill>
                <a:latin typeface="+mj-ea"/>
                <a:ea typeface="+mj-ea"/>
              </a:rPr>
              <a:t>林业活动</a:t>
            </a:r>
            <a:r>
              <a:rPr lang="zh-CN" altLang="en-US" sz="1600" dirty="0">
                <a:solidFill>
                  <a:srgbClr val="181717"/>
                </a:solidFill>
                <a:latin typeface="+mj-ea"/>
                <a:ea typeface="+mj-ea"/>
              </a:rPr>
              <a:t>审批</a:t>
            </a:r>
            <a:endParaRPr lang="zh-CN" altLang="en-US" sz="1600" dirty="0">
              <a:solidFill>
                <a:srgbClr val="181717"/>
              </a:solidFill>
              <a:latin typeface="+mj-ea"/>
              <a:ea typeface="+mj-ea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7679055" y="4431992"/>
            <a:ext cx="2849880" cy="404803"/>
            <a:chOff x="12070" y="7769"/>
            <a:chExt cx="4488" cy="637"/>
          </a:xfrm>
        </p:grpSpPr>
        <p:sp>
          <p:nvSpPr>
            <p:cNvPr id="101" name="矩形 100"/>
            <p:cNvSpPr/>
            <p:nvPr/>
          </p:nvSpPr>
          <p:spPr>
            <a:xfrm>
              <a:off x="15739" y="7769"/>
              <a:ext cx="680" cy="68"/>
            </a:xfrm>
            <a:prstGeom prst="rect">
              <a:avLst/>
            </a:prstGeom>
            <a:solidFill>
              <a:srgbClr val="267A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12070" y="7923"/>
              <a:ext cx="4488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schemeClr val="accent6">
                      <a:lumMod val="50000"/>
                    </a:schemeClr>
                  </a:solidFill>
                </a:rPr>
                <a:t>李林</a:t>
              </a:r>
              <a:r>
                <a:rPr lang="zh-CN" altLang="en-US" sz="1400" dirty="0">
                  <a:solidFill>
                    <a:schemeClr val="accent6">
                      <a:lumMod val="50000"/>
                    </a:schemeClr>
                  </a:solidFill>
                </a:rPr>
                <a:t>熹</a:t>
              </a:r>
              <a:endParaRPr lang="zh-CN" altLang="en-US" sz="14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571240" y="2054225"/>
            <a:ext cx="5048885" cy="4247515"/>
            <a:chOff x="5624" y="3235"/>
            <a:chExt cx="7951" cy="6689"/>
          </a:xfrm>
        </p:grpSpPr>
        <p:grpSp>
          <p:nvGrpSpPr>
            <p:cNvPr id="18" name="组合 17"/>
            <p:cNvGrpSpPr/>
            <p:nvPr/>
          </p:nvGrpSpPr>
          <p:grpSpPr>
            <a:xfrm>
              <a:off x="8762" y="9427"/>
              <a:ext cx="1675" cy="497"/>
              <a:chOff x="703183" y="5985866"/>
              <a:chExt cx="1063860" cy="315908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703183" y="5985866"/>
                <a:ext cx="315910" cy="315908"/>
                <a:chOff x="739217" y="5963346"/>
                <a:chExt cx="315910" cy="315908"/>
              </a:xfrm>
            </p:grpSpPr>
            <p:grpSp>
              <p:nvGrpSpPr>
                <p:cNvPr id="36" name="组合 35"/>
                <p:cNvGrpSpPr/>
                <p:nvPr/>
              </p:nvGrpSpPr>
              <p:grpSpPr>
                <a:xfrm>
                  <a:off x="842533" y="6066575"/>
                  <a:ext cx="109276" cy="109448"/>
                  <a:chOff x="682669" y="10107210"/>
                  <a:chExt cx="300000" cy="300469"/>
                </a:xfrm>
              </p:grpSpPr>
              <p:sp>
                <p:nvSpPr>
                  <p:cNvPr id="38" name="任意多边形: 形状 37"/>
                  <p:cNvSpPr/>
                  <p:nvPr/>
                </p:nvSpPr>
                <p:spPr>
                  <a:xfrm>
                    <a:off x="682669" y="10107210"/>
                    <a:ext cx="286666" cy="293268"/>
                  </a:xfrm>
                  <a:custGeom>
                    <a:avLst/>
                    <a:gdLst>
                      <a:gd name="connsiteX0" fmla="*/ 202500 w 286666"/>
                      <a:gd name="connsiteY0" fmla="*/ 292969 h 293268"/>
                      <a:gd name="connsiteX1" fmla="*/ 52500 w 286666"/>
                      <a:gd name="connsiteY1" fmla="*/ 240469 h 293268"/>
                      <a:gd name="connsiteX2" fmla="*/ 0 w 286666"/>
                      <a:gd name="connsiteY2" fmla="*/ 469 h 293268"/>
                      <a:gd name="connsiteX3" fmla="*/ 240000 w 286666"/>
                      <a:gd name="connsiteY3" fmla="*/ 37969 h 293268"/>
                      <a:gd name="connsiteX4" fmla="*/ 285000 w 286666"/>
                      <a:gd name="connsiteY4" fmla="*/ 210469 h 293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666" h="293268">
                        <a:moveTo>
                          <a:pt x="202500" y="292969"/>
                        </a:moveTo>
                        <a:cubicBezTo>
                          <a:pt x="202500" y="292969"/>
                          <a:pt x="105000" y="300469"/>
                          <a:pt x="52500" y="240469"/>
                        </a:cubicBezTo>
                        <a:cubicBezTo>
                          <a:pt x="0" y="180469"/>
                          <a:pt x="0" y="469"/>
                          <a:pt x="0" y="469"/>
                        </a:cubicBezTo>
                        <a:cubicBezTo>
                          <a:pt x="0" y="469"/>
                          <a:pt x="180000" y="-7031"/>
                          <a:pt x="240000" y="37969"/>
                        </a:cubicBezTo>
                        <a:cubicBezTo>
                          <a:pt x="300000" y="82969"/>
                          <a:pt x="285000" y="210469"/>
                          <a:pt x="285000" y="210469"/>
                        </a:cubicBez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wrap="square"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" name="任意多边形: 形状 38"/>
                  <p:cNvSpPr/>
                  <p:nvPr/>
                </p:nvSpPr>
                <p:spPr>
                  <a:xfrm>
                    <a:off x="772669" y="10175179"/>
                    <a:ext cx="210000" cy="232500"/>
                  </a:xfrm>
                  <a:custGeom>
                    <a:avLst/>
                    <a:gdLst>
                      <a:gd name="connsiteX0" fmla="*/ 210000 w 210000"/>
                      <a:gd name="connsiteY0" fmla="*/ 232500 h 232500"/>
                      <a:gd name="connsiteX1" fmla="*/ 75000 w 210000"/>
                      <a:gd name="connsiteY1" fmla="*/ 112500 h 232500"/>
                      <a:gd name="connsiteX2" fmla="*/ 0 w 210000"/>
                      <a:gd name="connsiteY2" fmla="*/ 0 h 23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10000" h="232500">
                        <a:moveTo>
                          <a:pt x="210000" y="232500"/>
                        </a:moveTo>
                        <a:cubicBezTo>
                          <a:pt x="210000" y="232500"/>
                          <a:pt x="126155" y="169136"/>
                          <a:pt x="75000" y="112500"/>
                        </a:cubicBezTo>
                        <a:cubicBezTo>
                          <a:pt x="23845" y="55864"/>
                          <a:pt x="0" y="0"/>
                          <a:pt x="0" y="0"/>
                        </a:cubicBez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wrap="square"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" name="任意多边形: 形状 39"/>
                  <p:cNvSpPr/>
                  <p:nvPr/>
                </p:nvSpPr>
                <p:spPr>
                  <a:xfrm>
                    <a:off x="847669" y="10190179"/>
                    <a:ext cx="7500" cy="97500"/>
                  </a:xfrm>
                  <a:custGeom>
                    <a:avLst/>
                    <a:gdLst>
                      <a:gd name="connsiteX0" fmla="*/ 0 w 7500"/>
                      <a:gd name="connsiteY0" fmla="*/ 97500 h 97500"/>
                      <a:gd name="connsiteX1" fmla="*/ 7500 w 7500"/>
                      <a:gd name="connsiteY1" fmla="*/ 0 h 97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500" h="97500">
                        <a:moveTo>
                          <a:pt x="0" y="97500"/>
                        </a:moveTo>
                        <a:lnTo>
                          <a:pt x="7500" y="0"/>
                        </a:ln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wrap="square"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" name="任意多边形: 形状 40"/>
                  <p:cNvSpPr/>
                  <p:nvPr/>
                </p:nvSpPr>
                <p:spPr>
                  <a:xfrm>
                    <a:off x="772669" y="10280179"/>
                    <a:ext cx="75000" cy="7500"/>
                  </a:xfrm>
                  <a:custGeom>
                    <a:avLst/>
                    <a:gdLst>
                      <a:gd name="connsiteX0" fmla="*/ 75000 w 75000"/>
                      <a:gd name="connsiteY0" fmla="*/ 7500 h 7500"/>
                      <a:gd name="connsiteX1" fmla="*/ 0 w 75000"/>
                      <a:gd name="connsiteY1" fmla="*/ 0 h 7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5000" h="7500">
                        <a:moveTo>
                          <a:pt x="75000" y="75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wrap="square"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7" name="椭圆 36"/>
                <p:cNvSpPr/>
                <p:nvPr/>
              </p:nvSpPr>
              <p:spPr>
                <a:xfrm>
                  <a:off x="739217" y="5963346"/>
                  <a:ext cx="315910" cy="315908"/>
                </a:xfrm>
                <a:prstGeom prst="ellipse">
                  <a:avLst/>
                </a:prstGeom>
                <a:noFill/>
                <a:ln w="9525">
                  <a:solidFill>
                    <a:srgbClr val="267A6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77158" y="5985866"/>
                <a:ext cx="315910" cy="315908"/>
                <a:chOff x="1207780" y="5963346"/>
                <a:chExt cx="315910" cy="315908"/>
              </a:xfrm>
            </p:grpSpPr>
            <p:grpSp>
              <p:nvGrpSpPr>
                <p:cNvPr id="29" name="组合 28"/>
                <p:cNvGrpSpPr/>
                <p:nvPr/>
              </p:nvGrpSpPr>
              <p:grpSpPr>
                <a:xfrm>
                  <a:off x="1300678" y="6060299"/>
                  <a:ext cx="130112" cy="122002"/>
                  <a:chOff x="640466" y="8795245"/>
                  <a:chExt cx="357195" cy="334933"/>
                </a:xfrm>
              </p:grpSpPr>
              <p:sp>
                <p:nvSpPr>
                  <p:cNvPr id="31" name="任意多边形: 形状 30"/>
                  <p:cNvSpPr/>
                  <p:nvPr/>
                </p:nvSpPr>
                <p:spPr>
                  <a:xfrm rot="19017823">
                    <a:off x="680483" y="8798546"/>
                    <a:ext cx="251550" cy="309600"/>
                  </a:xfrm>
                  <a:custGeom>
                    <a:avLst/>
                    <a:gdLst>
                      <a:gd name="connsiteX0" fmla="*/ 251550 w 251550"/>
                      <a:gd name="connsiteY0" fmla="*/ 192327 h 309600"/>
                      <a:gd name="connsiteX1" fmla="*/ 125775 w 251550"/>
                      <a:gd name="connsiteY1" fmla="*/ 309600 h 309600"/>
                      <a:gd name="connsiteX2" fmla="*/ 0 w 251550"/>
                      <a:gd name="connsiteY2" fmla="*/ 192327 h 309600"/>
                      <a:gd name="connsiteX3" fmla="*/ 125775 w 251550"/>
                      <a:gd name="connsiteY3" fmla="*/ 0 h 309600"/>
                      <a:gd name="connsiteX4" fmla="*/ 251550 w 251550"/>
                      <a:gd name="connsiteY4" fmla="*/ 192327 h 309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1550" h="309600">
                        <a:moveTo>
                          <a:pt x="251550" y="192327"/>
                        </a:moveTo>
                        <a:cubicBezTo>
                          <a:pt x="251550" y="257095"/>
                          <a:pt x="195239" y="309600"/>
                          <a:pt x="125775" y="309600"/>
                        </a:cubicBezTo>
                        <a:cubicBezTo>
                          <a:pt x="56311" y="309600"/>
                          <a:pt x="0" y="257095"/>
                          <a:pt x="0" y="192327"/>
                        </a:cubicBezTo>
                        <a:cubicBezTo>
                          <a:pt x="0" y="127559"/>
                          <a:pt x="125775" y="0"/>
                          <a:pt x="125775" y="0"/>
                        </a:cubicBezTo>
                        <a:cubicBezTo>
                          <a:pt x="125775" y="0"/>
                          <a:pt x="251550" y="127559"/>
                          <a:pt x="251550" y="192327"/>
                        </a:cubicBezTo>
                        <a:close/>
                      </a:path>
                    </a:pathLst>
                  </a:custGeom>
                  <a:noFill/>
                  <a:ln w="9525" cap="flat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wrap="square"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" name="任意多边形: 形状 31"/>
                  <p:cNvSpPr/>
                  <p:nvPr/>
                </p:nvSpPr>
                <p:spPr>
                  <a:xfrm rot="19017823">
                    <a:off x="804956" y="8795245"/>
                    <a:ext cx="9675" cy="309600"/>
                  </a:xfrm>
                  <a:custGeom>
                    <a:avLst/>
                    <a:gdLst>
                      <a:gd name="connsiteX0" fmla="*/ 0 w 9675"/>
                      <a:gd name="connsiteY0" fmla="*/ 0 h 309600"/>
                      <a:gd name="connsiteX1" fmla="*/ 0 w 9675"/>
                      <a:gd name="connsiteY1" fmla="*/ 309600 h 309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675" h="309600">
                        <a:moveTo>
                          <a:pt x="0" y="0"/>
                        </a:moveTo>
                        <a:lnTo>
                          <a:pt x="0" y="309600"/>
                        </a:ln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wrap="square"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" name="任意多边形: 形状 32"/>
                  <p:cNvSpPr/>
                  <p:nvPr/>
                </p:nvSpPr>
                <p:spPr>
                  <a:xfrm rot="19017823">
                    <a:off x="937012" y="9052778"/>
                    <a:ext cx="9675" cy="77400"/>
                  </a:xfrm>
                  <a:custGeom>
                    <a:avLst/>
                    <a:gdLst>
                      <a:gd name="connsiteX0" fmla="*/ 0 w 9675"/>
                      <a:gd name="connsiteY0" fmla="*/ 0 h 77400"/>
                      <a:gd name="connsiteX1" fmla="*/ 0 w 9675"/>
                      <a:gd name="connsiteY1" fmla="*/ 77400 h 77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675" h="77400">
                        <a:moveTo>
                          <a:pt x="0" y="0"/>
                        </a:moveTo>
                        <a:lnTo>
                          <a:pt x="0" y="77400"/>
                        </a:ln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wrap="square"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" name="任意多边形: 形状 33"/>
                  <p:cNvSpPr/>
                  <p:nvPr/>
                </p:nvSpPr>
                <p:spPr>
                  <a:xfrm rot="19017823">
                    <a:off x="746111" y="8964999"/>
                    <a:ext cx="251550" cy="117272"/>
                  </a:xfrm>
                  <a:custGeom>
                    <a:avLst/>
                    <a:gdLst>
                      <a:gd name="connsiteX0" fmla="*/ 251550 w 251550"/>
                      <a:gd name="connsiteY0" fmla="*/ 0 h 117272"/>
                      <a:gd name="connsiteX1" fmla="*/ 125775 w 251550"/>
                      <a:gd name="connsiteY1" fmla="*/ 117273 h 117272"/>
                      <a:gd name="connsiteX2" fmla="*/ 0 w 251550"/>
                      <a:gd name="connsiteY2" fmla="*/ 0 h 117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1550" h="117272">
                        <a:moveTo>
                          <a:pt x="251550" y="0"/>
                        </a:moveTo>
                        <a:cubicBezTo>
                          <a:pt x="251550" y="64768"/>
                          <a:pt x="195239" y="117273"/>
                          <a:pt x="125775" y="117273"/>
                        </a:cubicBezTo>
                        <a:cubicBezTo>
                          <a:pt x="56311" y="117273"/>
                          <a:pt x="0" y="64768"/>
                          <a:pt x="0" y="0"/>
                        </a:cubicBezTo>
                      </a:path>
                    </a:pathLst>
                  </a:custGeom>
                  <a:noFill/>
                  <a:ln w="9525" cap="flat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wrap="square"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" name="任意多边形: 形状 34"/>
                  <p:cNvSpPr/>
                  <p:nvPr/>
                </p:nvSpPr>
                <p:spPr>
                  <a:xfrm rot="19017823">
                    <a:off x="640466" y="8814324"/>
                    <a:ext cx="251550" cy="192327"/>
                  </a:xfrm>
                  <a:custGeom>
                    <a:avLst/>
                    <a:gdLst>
                      <a:gd name="connsiteX0" fmla="*/ 251550 w 251550"/>
                      <a:gd name="connsiteY0" fmla="*/ 192327 h 192327"/>
                      <a:gd name="connsiteX1" fmla="*/ 125775 w 251550"/>
                      <a:gd name="connsiteY1" fmla="*/ 0 h 192327"/>
                      <a:gd name="connsiteX2" fmla="*/ 0 w 251550"/>
                      <a:gd name="connsiteY2" fmla="*/ 192327 h 192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1550" h="192327">
                        <a:moveTo>
                          <a:pt x="251550" y="192327"/>
                        </a:moveTo>
                        <a:cubicBezTo>
                          <a:pt x="251550" y="127559"/>
                          <a:pt x="125775" y="0"/>
                          <a:pt x="125775" y="0"/>
                        </a:cubicBezTo>
                        <a:cubicBezTo>
                          <a:pt x="125775" y="0"/>
                          <a:pt x="0" y="127559"/>
                          <a:pt x="0" y="192327"/>
                        </a:cubicBezTo>
                      </a:path>
                    </a:pathLst>
                  </a:custGeom>
                  <a:noFill/>
                  <a:ln w="9525" cap="flat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wrap="square"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0" name="椭圆 29"/>
                <p:cNvSpPr/>
                <p:nvPr/>
              </p:nvSpPr>
              <p:spPr>
                <a:xfrm>
                  <a:off x="1207780" y="5963346"/>
                  <a:ext cx="315910" cy="315908"/>
                </a:xfrm>
                <a:prstGeom prst="ellipse">
                  <a:avLst/>
                </a:prstGeom>
                <a:noFill/>
                <a:ln w="9525">
                  <a:solidFill>
                    <a:srgbClr val="267A6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451133" y="5985866"/>
                <a:ext cx="315910" cy="315908"/>
                <a:chOff x="1676343" y="5963346"/>
                <a:chExt cx="315910" cy="315908"/>
              </a:xfrm>
            </p:grpSpPr>
            <p:grpSp>
              <p:nvGrpSpPr>
                <p:cNvPr id="22" name="组合 21"/>
                <p:cNvGrpSpPr/>
                <p:nvPr/>
              </p:nvGrpSpPr>
              <p:grpSpPr>
                <a:xfrm>
                  <a:off x="1788512" y="6050861"/>
                  <a:ext cx="91570" cy="140876"/>
                  <a:chOff x="680286" y="7512214"/>
                  <a:chExt cx="251385" cy="386747"/>
                </a:xfrm>
              </p:grpSpPr>
              <p:sp>
                <p:nvSpPr>
                  <p:cNvPr id="24" name="任意多边形: 形状 23"/>
                  <p:cNvSpPr/>
                  <p:nvPr/>
                </p:nvSpPr>
                <p:spPr>
                  <a:xfrm rot="19017823">
                    <a:off x="680286" y="7512214"/>
                    <a:ext cx="251385" cy="386747"/>
                  </a:xfrm>
                  <a:custGeom>
                    <a:avLst/>
                    <a:gdLst>
                      <a:gd name="connsiteX0" fmla="*/ 251386 w 251385"/>
                      <a:gd name="connsiteY0" fmla="*/ 193374 h 386747"/>
                      <a:gd name="connsiteX1" fmla="*/ 125693 w 251385"/>
                      <a:gd name="connsiteY1" fmla="*/ 386748 h 386747"/>
                      <a:gd name="connsiteX2" fmla="*/ 0 w 251385"/>
                      <a:gd name="connsiteY2" fmla="*/ 193374 h 386747"/>
                      <a:gd name="connsiteX3" fmla="*/ 125693 w 251385"/>
                      <a:gd name="connsiteY3" fmla="*/ 0 h 386747"/>
                      <a:gd name="connsiteX4" fmla="*/ 251386 w 251385"/>
                      <a:gd name="connsiteY4" fmla="*/ 193374 h 3867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1385" h="386747">
                        <a:moveTo>
                          <a:pt x="251386" y="193374"/>
                        </a:moveTo>
                        <a:cubicBezTo>
                          <a:pt x="251386" y="329642"/>
                          <a:pt x="125693" y="386748"/>
                          <a:pt x="125693" y="386748"/>
                        </a:cubicBezTo>
                        <a:cubicBezTo>
                          <a:pt x="125693" y="386748"/>
                          <a:pt x="0" y="342030"/>
                          <a:pt x="0" y="193374"/>
                        </a:cubicBezTo>
                        <a:cubicBezTo>
                          <a:pt x="0" y="44718"/>
                          <a:pt x="125693" y="0"/>
                          <a:pt x="125693" y="0"/>
                        </a:cubicBezTo>
                        <a:cubicBezTo>
                          <a:pt x="125693" y="0"/>
                          <a:pt x="251386" y="57106"/>
                          <a:pt x="251386" y="193374"/>
                        </a:cubicBez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wrap="square"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" name="任意多边形: 形状 24"/>
                  <p:cNvSpPr/>
                  <p:nvPr/>
                </p:nvSpPr>
                <p:spPr>
                  <a:xfrm rot="19017823">
                    <a:off x="862161" y="7732057"/>
                    <a:ext cx="48343" cy="48343"/>
                  </a:xfrm>
                  <a:custGeom>
                    <a:avLst/>
                    <a:gdLst>
                      <a:gd name="connsiteX0" fmla="*/ 0 w 48343"/>
                      <a:gd name="connsiteY0" fmla="*/ 48343 h 48343"/>
                      <a:gd name="connsiteX1" fmla="*/ 48343 w 48343"/>
                      <a:gd name="connsiteY1" fmla="*/ 0 h 483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8343" h="48343">
                        <a:moveTo>
                          <a:pt x="0" y="48343"/>
                        </a:moveTo>
                        <a:lnTo>
                          <a:pt x="48343" y="0"/>
                        </a:ln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wrap="square"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" name="任意多边形: 形状 25"/>
                  <p:cNvSpPr/>
                  <p:nvPr/>
                </p:nvSpPr>
                <p:spPr>
                  <a:xfrm rot="19017823">
                    <a:off x="780636" y="7715580"/>
                    <a:ext cx="48343" cy="48343"/>
                  </a:xfrm>
                  <a:custGeom>
                    <a:avLst/>
                    <a:gdLst>
                      <a:gd name="connsiteX0" fmla="*/ 48343 w 48343"/>
                      <a:gd name="connsiteY0" fmla="*/ 48343 h 48343"/>
                      <a:gd name="connsiteX1" fmla="*/ 0 w 48343"/>
                      <a:gd name="connsiteY1" fmla="*/ 0 h 483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8343" h="48343">
                        <a:moveTo>
                          <a:pt x="48343" y="48343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wrap="square"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" name="任意多边形: 形状 26"/>
                  <p:cNvSpPr/>
                  <p:nvPr/>
                </p:nvSpPr>
                <p:spPr>
                  <a:xfrm rot="19017823">
                    <a:off x="776380" y="7640185"/>
                    <a:ext cx="48343" cy="48343"/>
                  </a:xfrm>
                  <a:custGeom>
                    <a:avLst/>
                    <a:gdLst>
                      <a:gd name="connsiteX0" fmla="*/ 0 w 48343"/>
                      <a:gd name="connsiteY0" fmla="*/ 48343 h 48343"/>
                      <a:gd name="connsiteX1" fmla="*/ 48343 w 48343"/>
                      <a:gd name="connsiteY1" fmla="*/ 0 h 483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8343" h="48343">
                        <a:moveTo>
                          <a:pt x="0" y="48343"/>
                        </a:moveTo>
                        <a:lnTo>
                          <a:pt x="48343" y="0"/>
                        </a:ln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wrap="square"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" name="任意多边形: 形状 27"/>
                  <p:cNvSpPr/>
                  <p:nvPr/>
                </p:nvSpPr>
                <p:spPr>
                  <a:xfrm rot="19017823">
                    <a:off x="837670" y="7592593"/>
                    <a:ext cx="9668" cy="290060"/>
                  </a:xfrm>
                  <a:custGeom>
                    <a:avLst/>
                    <a:gdLst>
                      <a:gd name="connsiteX0" fmla="*/ 0 w 9668"/>
                      <a:gd name="connsiteY0" fmla="*/ 290061 h 290060"/>
                      <a:gd name="connsiteX1" fmla="*/ 0 w 9668"/>
                      <a:gd name="connsiteY1" fmla="*/ 0 h 290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668" h="290060">
                        <a:moveTo>
                          <a:pt x="0" y="290061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wrap="square"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23" name="椭圆 22"/>
                <p:cNvSpPr/>
                <p:nvPr/>
              </p:nvSpPr>
              <p:spPr>
                <a:xfrm>
                  <a:off x="1676343" y="5963346"/>
                  <a:ext cx="315910" cy="315908"/>
                </a:xfrm>
                <a:prstGeom prst="ellipse">
                  <a:avLst/>
                </a:prstGeom>
                <a:noFill/>
                <a:ln w="9525">
                  <a:solidFill>
                    <a:srgbClr val="267A6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72" name="圆: 空心 71"/>
            <p:cNvSpPr/>
            <p:nvPr/>
          </p:nvSpPr>
          <p:spPr>
            <a:xfrm>
              <a:off x="7134" y="3237"/>
              <a:ext cx="4932" cy="4932"/>
            </a:xfrm>
            <a:prstGeom prst="donut">
              <a:avLst>
                <a:gd name="adj" fmla="val 13437"/>
              </a:avLst>
            </a:prstGeom>
            <a:blipFill dpi="0" rotWithShape="1">
              <a:blip r:embed="rId2"/>
              <a:srcRect/>
              <a:tile tx="0" ty="63500" sx="100000" sy="100000" flip="none" algn="b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90" name="图片 89"/>
            <p:cNvPicPr>
              <a:picLocks noChangeAspect="1"/>
            </p:cNvPicPr>
            <p:nvPr/>
          </p:nvPicPr>
          <p:blipFill rotWithShape="1">
            <a:blip r:embed="rId3"/>
            <a:srcRect l="20515"/>
            <a:stretch>
              <a:fillRect/>
            </a:stretch>
          </p:blipFill>
          <p:spPr>
            <a:xfrm>
              <a:off x="8148" y="3235"/>
              <a:ext cx="3915" cy="4935"/>
            </a:xfrm>
            <a:prstGeom prst="rect">
              <a:avLst/>
            </a:prstGeom>
          </p:spPr>
        </p:pic>
        <p:sp>
          <p:nvSpPr>
            <p:cNvPr id="56" name="文本框 55"/>
            <p:cNvSpPr txBox="1"/>
            <p:nvPr/>
          </p:nvSpPr>
          <p:spPr>
            <a:xfrm>
              <a:off x="5624" y="4977"/>
              <a:ext cx="7951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en-US" altLang="zh-CN" sz="5400" dirty="0">
                  <a:ln>
                    <a:solidFill>
                      <a:srgbClr val="267A63"/>
                    </a:solidFill>
                  </a:ln>
                  <a:noFill/>
                </a:rPr>
                <a:t>ForestEagleEye</a:t>
              </a:r>
              <a:endParaRPr lang="en-US" altLang="zh-CN" sz="5400" dirty="0">
                <a:ln>
                  <a:solidFill>
                    <a:srgbClr val="267A63"/>
                  </a:solidFill>
                </a:ln>
                <a:noFill/>
              </a:endParaRPr>
            </a:p>
          </p:txBody>
        </p:sp>
      </p:grpSp>
      <p:pic>
        <p:nvPicPr>
          <p:cNvPr id="64" name="http://photo-static-api.fotomore.com/creative/vcg/400/new/VCG211344840272.jpg?uid=386&amp;timestamp=1716304807&amp;sign=b2a4d9be2a2ad65116a8d0552809b7c6" descr="年轻女子简指了指被标记的方向"/>
          <p:cNvPicPr>
            <a:picLocks noChangeAspect="1"/>
          </p:cNvPicPr>
          <p:nvPr/>
        </p:nvPicPr>
        <p:blipFill>
          <a:blip r:embed="rId4">
            <a:clrChange>
              <a:clrFrom>
                <a:srgbClr val="D9E7FF">
                  <a:alpha val="100000"/>
                </a:srgbClr>
              </a:clrFrom>
              <a:clrTo>
                <a:srgbClr val="D9E7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25290" y="1303020"/>
            <a:ext cx="3972560" cy="388493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0" name="矩形: 圆角 9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0" y="6781290"/>
            <a:ext cx="12192000" cy="7671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0" name="组合 59"/>
          <p:cNvGrpSpPr/>
          <p:nvPr/>
        </p:nvGrpSpPr>
        <p:grpSpPr>
          <a:xfrm>
            <a:off x="820202" y="634447"/>
            <a:ext cx="215954" cy="150509"/>
            <a:chOff x="6147435" y="1299845"/>
            <a:chExt cx="204998" cy="142874"/>
          </a:xfrm>
        </p:grpSpPr>
        <p:sp>
          <p:nvSpPr>
            <p:cNvPr id="61" name="任意多边形: 形状 60"/>
            <p:cNvSpPr/>
            <p:nvPr/>
          </p:nvSpPr>
          <p:spPr>
            <a:xfrm>
              <a:off x="6147435" y="1299845"/>
              <a:ext cx="200236" cy="80009"/>
            </a:xfrm>
            <a:custGeom>
              <a:avLst/>
              <a:gdLst>
                <a:gd name="connsiteX0" fmla="*/ 0 w 200236"/>
                <a:gd name="connsiteY0" fmla="*/ 40005 h 80009"/>
                <a:gd name="connsiteX1" fmla="*/ 100118 w 200236"/>
                <a:gd name="connsiteY1" fmla="*/ 0 h 80009"/>
                <a:gd name="connsiteX2" fmla="*/ 200236 w 200236"/>
                <a:gd name="connsiteY2" fmla="*/ 40005 h 80009"/>
                <a:gd name="connsiteX3" fmla="*/ 100118 w 200236"/>
                <a:gd name="connsiteY3" fmla="*/ 80010 h 80009"/>
                <a:gd name="connsiteX4" fmla="*/ 0 w 200236"/>
                <a:gd name="connsiteY4" fmla="*/ 40005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36" h="80009">
                  <a:moveTo>
                    <a:pt x="0" y="40005"/>
                  </a:moveTo>
                  <a:lnTo>
                    <a:pt x="100118" y="0"/>
                  </a:lnTo>
                  <a:lnTo>
                    <a:pt x="200236" y="40005"/>
                  </a:lnTo>
                  <a:lnTo>
                    <a:pt x="100118" y="80010"/>
                  </a:lnTo>
                  <a:lnTo>
                    <a:pt x="0" y="40005"/>
                  </a:lnTo>
                  <a:close/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6347671" y="1340374"/>
              <a:ext cx="4762" cy="43925"/>
            </a:xfrm>
            <a:custGeom>
              <a:avLst/>
              <a:gdLst>
                <a:gd name="connsiteX0" fmla="*/ 0 w 4762"/>
                <a:gd name="connsiteY0" fmla="*/ 0 h 43925"/>
                <a:gd name="connsiteX1" fmla="*/ 0 w 4762"/>
                <a:gd name="connsiteY1" fmla="*/ 43925 h 4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" h="43925">
                  <a:moveTo>
                    <a:pt x="0" y="0"/>
                  </a:moveTo>
                  <a:lnTo>
                    <a:pt x="0" y="43925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6192944" y="1360925"/>
              <a:ext cx="109220" cy="81794"/>
            </a:xfrm>
            <a:custGeom>
              <a:avLst/>
              <a:gdLst>
                <a:gd name="connsiteX0" fmla="*/ 0 w 109220"/>
                <a:gd name="connsiteY0" fmla="*/ 0 h 81794"/>
                <a:gd name="connsiteX1" fmla="*/ 0 w 109220"/>
                <a:gd name="connsiteY1" fmla="*/ 59252 h 81794"/>
                <a:gd name="connsiteX2" fmla="*/ 54610 w 109220"/>
                <a:gd name="connsiteY2" fmla="*/ 81795 h 81794"/>
                <a:gd name="connsiteX3" fmla="*/ 109220 w 109220"/>
                <a:gd name="connsiteY3" fmla="*/ 59252 h 81794"/>
                <a:gd name="connsiteX4" fmla="*/ 109220 w 109220"/>
                <a:gd name="connsiteY4" fmla="*/ 0 h 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220" h="81794">
                  <a:moveTo>
                    <a:pt x="0" y="0"/>
                  </a:moveTo>
                  <a:lnTo>
                    <a:pt x="0" y="59252"/>
                  </a:lnTo>
                  <a:cubicBezTo>
                    <a:pt x="0" y="59252"/>
                    <a:pt x="22908" y="81795"/>
                    <a:pt x="54610" y="81795"/>
                  </a:cubicBezTo>
                  <a:cubicBezTo>
                    <a:pt x="86312" y="81795"/>
                    <a:pt x="109220" y="59252"/>
                    <a:pt x="109220" y="59252"/>
                  </a:cubicBezTo>
                  <a:lnTo>
                    <a:pt x="109220" y="0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26085" y="428625"/>
            <a:ext cx="3025140" cy="744220"/>
            <a:chOff x="671" y="675"/>
            <a:chExt cx="4764" cy="1172"/>
          </a:xfrm>
        </p:grpSpPr>
        <p:grpSp>
          <p:nvGrpSpPr>
            <p:cNvPr id="4" name="组合 3"/>
            <p:cNvGrpSpPr/>
            <p:nvPr/>
          </p:nvGrpSpPr>
          <p:grpSpPr>
            <a:xfrm>
              <a:off x="1163" y="675"/>
              <a:ext cx="4272" cy="978"/>
              <a:chOff x="1163" y="675"/>
              <a:chExt cx="4272" cy="978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1959" y="1219"/>
                <a:ext cx="3476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 spc="100" dirty="0">
                    <a:solidFill>
                      <a:schemeClr val="tx1">
                        <a:alpha val="70000"/>
                      </a:schemeClr>
                    </a:solidFill>
                    <a:latin typeface="+mn-ea"/>
                  </a:rPr>
                  <a:t>Time Schedule</a:t>
                </a:r>
                <a:endParaRPr lang="en-US" altLang="zh-CN" sz="1200" spc="100" dirty="0">
                  <a:solidFill>
                    <a:schemeClr val="tx1">
                      <a:alpha val="70000"/>
                    </a:schemeClr>
                  </a:solidFill>
                  <a:latin typeface="+mn-ea"/>
                </a:endParaRPr>
              </a:p>
            </p:txBody>
          </p:sp>
          <p:grpSp>
            <p:nvGrpSpPr>
              <p:cNvPr id="6" name="组合 5"/>
              <p:cNvGrpSpPr/>
              <p:nvPr/>
            </p:nvGrpSpPr>
            <p:grpSpPr>
              <a:xfrm>
                <a:off x="1163" y="675"/>
                <a:ext cx="3501" cy="780"/>
                <a:chOff x="1163" y="675"/>
                <a:chExt cx="3501" cy="780"/>
              </a:xfrm>
            </p:grpSpPr>
            <p:sp>
              <p:nvSpPr>
                <p:cNvPr id="7" name="文本框 6"/>
                <p:cNvSpPr txBox="1"/>
                <p:nvPr/>
              </p:nvSpPr>
              <p:spPr>
                <a:xfrm>
                  <a:off x="1944" y="675"/>
                  <a:ext cx="2720" cy="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pPr algn="dist"/>
                  <a:r>
                    <a:rPr lang="en-US" altLang="zh-CN" sz="2000" dirty="0">
                      <a:latin typeface="+mj-ea"/>
                      <a:ea typeface="+mj-ea"/>
                    </a:rPr>
                    <a:t>4.2 </a:t>
                  </a:r>
                  <a:r>
                    <a:rPr lang="zh-CN" altLang="en-US" sz="2000" dirty="0">
                      <a:latin typeface="+mj-ea"/>
                      <a:ea typeface="+mj-ea"/>
                    </a:rPr>
                    <a:t>时间</a:t>
                  </a:r>
                  <a:r>
                    <a:rPr lang="zh-CN" altLang="en-US" sz="2000" dirty="0">
                      <a:latin typeface="+mj-ea"/>
                      <a:ea typeface="+mj-ea"/>
                    </a:rPr>
                    <a:t>安排</a:t>
                  </a:r>
                  <a:endParaRPr lang="zh-CN" altLang="en-US" sz="2000" dirty="0">
                    <a:latin typeface="+mj-ea"/>
                    <a:ea typeface="+mj-ea"/>
                  </a:endParaRPr>
                </a:p>
              </p:txBody>
            </p:sp>
            <p:grpSp>
              <p:nvGrpSpPr>
                <p:cNvPr id="8" name="组合 7"/>
                <p:cNvGrpSpPr/>
                <p:nvPr/>
              </p:nvGrpSpPr>
              <p:grpSpPr>
                <a:xfrm>
                  <a:off x="1163" y="675"/>
                  <a:ext cx="780" cy="780"/>
                  <a:chOff x="17325" y="9160"/>
                  <a:chExt cx="780" cy="780"/>
                </a:xfrm>
              </p:grpSpPr>
              <p:sp>
                <p:nvSpPr>
                  <p:cNvPr id="2" name="椭圆 1"/>
                  <p:cNvSpPr/>
                  <p:nvPr/>
                </p:nvSpPr>
                <p:spPr>
                  <a:xfrm>
                    <a:off x="17325" y="9160"/>
                    <a:ext cx="780" cy="780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66" name="图片 65" descr="森林"/>
                  <p:cNvPicPr>
                    <a:picLocks noChangeAspect="1"/>
                  </p:cNvPicPr>
                  <p:nvPr/>
                </p:nvPicPr>
                <p:blipFill>
                  <a:blip r:embed="rId1"/>
                  <a:stretch>
                    <a:fillRect/>
                  </a:stretch>
                </p:blipFill>
                <p:spPr>
                  <a:xfrm>
                    <a:off x="17391" y="9214"/>
                    <a:ext cx="663" cy="663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67" name="文本框 66"/>
            <p:cNvSpPr txBox="1"/>
            <p:nvPr/>
          </p:nvSpPr>
          <p:spPr>
            <a:xfrm>
              <a:off x="671" y="1461"/>
              <a:ext cx="1797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rPr>
                <a:t>林上鹰眼</a:t>
              </a:r>
              <a:endParaRPr lang="zh-CN" altLang="en-US" sz="1000" dirty="0">
                <a:solidFill>
                  <a:srgbClr val="267A63"/>
                </a:solidFill>
                <a:latin typeface="+mj-ea"/>
                <a:ea typeface="+mj-ea"/>
                <a:sym typeface="+mn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0920095" y="5972175"/>
            <a:ext cx="1140460" cy="740410"/>
            <a:chOff x="16824" y="9160"/>
            <a:chExt cx="1796" cy="1166"/>
          </a:xfrm>
        </p:grpSpPr>
        <p:sp>
          <p:nvSpPr>
            <p:cNvPr id="57" name="椭圆 56"/>
            <p:cNvSpPr/>
            <p:nvPr/>
          </p:nvSpPr>
          <p:spPr>
            <a:xfrm>
              <a:off x="17325" y="9160"/>
              <a:ext cx="780" cy="780"/>
            </a:xfrm>
            <a:prstGeom prst="ellipse">
              <a:avLst/>
            </a:prstGeom>
            <a:noFill/>
            <a:ln>
              <a:solidFill>
                <a:srgbClr val="267A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58" name="图片 40" descr="森林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91" y="9214"/>
              <a:ext cx="663" cy="663"/>
            </a:xfrm>
            <a:prstGeom prst="rect">
              <a:avLst/>
            </a:prstGeom>
          </p:spPr>
        </p:pic>
        <p:sp>
          <p:nvSpPr>
            <p:cNvPr id="59" name="文本框 58"/>
            <p:cNvSpPr txBox="1"/>
            <p:nvPr/>
          </p:nvSpPr>
          <p:spPr>
            <a:xfrm>
              <a:off x="16824" y="9940"/>
              <a:ext cx="1797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rPr>
                <a:t>林上鹰眼</a:t>
              </a:r>
              <a:endParaRPr lang="zh-CN" altLang="en-US" sz="1000" dirty="0">
                <a:solidFill>
                  <a:srgbClr val="267A63"/>
                </a:solidFill>
                <a:latin typeface="+mj-ea"/>
                <a:ea typeface="+mj-ea"/>
                <a:sym typeface="+mn-ea"/>
              </a:endParaRPr>
            </a:p>
          </p:txBody>
        </p:sp>
      </p:grpSp>
      <p:sp>
        <p:nvSpPr>
          <p:cNvPr id="64" name="任意多边形 63"/>
          <p:cNvSpPr/>
          <p:nvPr>
            <p:custDataLst>
              <p:tags r:id="rId3"/>
            </p:custDataLst>
          </p:nvPr>
        </p:nvSpPr>
        <p:spPr>
          <a:xfrm>
            <a:off x="740728" y="2447925"/>
            <a:ext cx="10501630" cy="1814830"/>
          </a:xfrm>
          <a:custGeom>
            <a:avLst/>
            <a:gdLst>
              <a:gd name="connsiteX0" fmla="*/ 16538 w 16538"/>
              <a:gd name="connsiteY0" fmla="*/ 0 h 2858"/>
              <a:gd name="connsiteX1" fmla="*/ 16500 w 16538"/>
              <a:gd name="connsiteY1" fmla="*/ 33 h 2858"/>
              <a:gd name="connsiteX2" fmla="*/ 8269 w 16538"/>
              <a:gd name="connsiteY2" fmla="*/ 2858 h 2858"/>
              <a:gd name="connsiteX3" fmla="*/ 39 w 16538"/>
              <a:gd name="connsiteY3" fmla="*/ 33 h 2858"/>
              <a:gd name="connsiteX4" fmla="*/ 0 w 16538"/>
              <a:gd name="connsiteY4" fmla="*/ 0 h 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38" h="2858">
                <a:moveTo>
                  <a:pt x="16538" y="0"/>
                </a:moveTo>
                <a:lnTo>
                  <a:pt x="16500" y="33"/>
                </a:lnTo>
                <a:cubicBezTo>
                  <a:pt x="14393" y="1778"/>
                  <a:pt x="11483" y="2858"/>
                  <a:pt x="8269" y="2858"/>
                </a:cubicBezTo>
                <a:cubicBezTo>
                  <a:pt x="5055" y="2858"/>
                  <a:pt x="2145" y="1778"/>
                  <a:pt x="39" y="33"/>
                </a:cubicBezTo>
                <a:lnTo>
                  <a:pt x="0" y="0"/>
                </a:lnTo>
              </a:path>
            </a:pathLst>
          </a:custGeom>
          <a:ln w="1238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67000">
                  <a:schemeClr val="accent6">
                    <a:lumMod val="50000"/>
                  </a:schemeClr>
                </a:gs>
              </a:gsLst>
              <a:lin ang="0" scaled="1"/>
            </a:gra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65" name="圆角矩形 64"/>
          <p:cNvSpPr/>
          <p:nvPr>
            <p:custDataLst>
              <p:tags r:id="rId4"/>
            </p:custDataLst>
          </p:nvPr>
        </p:nvSpPr>
        <p:spPr>
          <a:xfrm>
            <a:off x="1336358" y="2374900"/>
            <a:ext cx="1508760" cy="418465"/>
          </a:xfrm>
          <a:prstGeom prst="roundRect">
            <a:avLst>
              <a:gd name="adj" fmla="val 50000"/>
            </a:avLst>
          </a:prstGeom>
          <a:gradFill>
            <a:gsLst>
              <a:gs pos="50000">
                <a:schemeClr val="accent6"/>
              </a:gs>
              <a:gs pos="0">
                <a:schemeClr val="accent6">
                  <a:lumMod val="25000"/>
                  <a:lumOff val="75000"/>
                </a:schemeClr>
              </a:gs>
              <a:gs pos="100000">
                <a:schemeClr val="accent6">
                  <a:lumMod val="85000"/>
                </a:schemeClr>
              </a:gs>
            </a:gsLst>
            <a:lin ang="54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2024</a:t>
            </a:r>
            <a:r>
              <a:rPr lang="en-US" altLang="zh-CN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年</a:t>
            </a:r>
            <a:r>
              <a:rPr lang="en-US" altLang="zh-CN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5</a:t>
            </a:r>
            <a:r>
              <a:rPr lang="en-US" altLang="zh-CN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月</a:t>
            </a:r>
            <a:endParaRPr lang="en-US" altLang="zh-CN" sz="1600" b="1">
              <a:latin typeface="Yu Gothic UI Semibold" panose="020B0700000000000000" charset="-128"/>
              <a:ea typeface="Yu Gothic UI Semibold" panose="020B0700000000000000" charset="-128"/>
              <a:cs typeface="Yu Gothic UI Semibold" panose="020B0700000000000000" charset="-128"/>
              <a:sym typeface="+mn-ea"/>
            </a:endParaRPr>
          </a:p>
        </p:txBody>
      </p:sp>
      <p:sp>
        <p:nvSpPr>
          <p:cNvPr id="68" name="椭圆 67"/>
          <p:cNvSpPr/>
          <p:nvPr>
            <p:custDataLst>
              <p:tags r:id="rId5"/>
            </p:custDataLst>
          </p:nvPr>
        </p:nvSpPr>
        <p:spPr>
          <a:xfrm>
            <a:off x="1986598" y="3208020"/>
            <a:ext cx="207010" cy="2070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gradFill>
              <a:gsLst>
                <a:gs pos="37000">
                  <a:srgbClr val="FFFFFF"/>
                </a:gs>
                <a:gs pos="0">
                  <a:schemeClr val="accent6">
                    <a:lumMod val="40000"/>
                    <a:lumOff val="60000"/>
                  </a:schemeClr>
                </a:gs>
                <a:gs pos="100000">
                  <a:srgbClr val="FFFFFF"/>
                </a:gs>
                <a:gs pos="71000">
                  <a:schemeClr val="accent6">
                    <a:lumMod val="40000"/>
                    <a:lumOff val="60000"/>
                  </a:schemeClr>
                </a:gs>
              </a:gsLst>
              <a:lin ang="16200000" scaled="0"/>
            </a:gradFill>
          </a:ln>
          <a:effectLst>
            <a:outerShdw blurRad="342900" sx="106000" sy="106000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25000" lnSpcReduction="20000"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75" name="矩形 74"/>
          <p:cNvSpPr/>
          <p:nvPr>
            <p:custDataLst>
              <p:tags r:id="rId6"/>
            </p:custDataLst>
          </p:nvPr>
        </p:nvSpPr>
        <p:spPr>
          <a:xfrm>
            <a:off x="1009968" y="1325245"/>
            <a:ext cx="2160270" cy="91630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项目初期探讨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团队内人员分工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84" name="圆角矩形 83"/>
          <p:cNvSpPr/>
          <p:nvPr>
            <p:custDataLst>
              <p:tags r:id="rId7"/>
            </p:custDataLst>
          </p:nvPr>
        </p:nvSpPr>
        <p:spPr>
          <a:xfrm>
            <a:off x="3659188" y="3162935"/>
            <a:ext cx="1508760" cy="418465"/>
          </a:xfrm>
          <a:prstGeom prst="roundRect">
            <a:avLst>
              <a:gd name="adj" fmla="val 50000"/>
            </a:avLst>
          </a:prstGeom>
          <a:gradFill>
            <a:gsLst>
              <a:gs pos="50000">
                <a:schemeClr val="accent6"/>
              </a:gs>
              <a:gs pos="0">
                <a:schemeClr val="accent6">
                  <a:lumMod val="25000"/>
                  <a:lumOff val="75000"/>
                </a:schemeClr>
              </a:gs>
              <a:gs pos="100000">
                <a:schemeClr val="accent6">
                  <a:lumMod val="85000"/>
                </a:schemeClr>
              </a:gs>
            </a:gsLst>
            <a:lin ang="54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2</a:t>
            </a:r>
            <a:r>
              <a:rPr lang="en-US" altLang="zh-CN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024</a:t>
            </a:r>
            <a:r>
              <a:rPr lang="en-US" altLang="zh-CN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年</a:t>
            </a:r>
            <a:r>
              <a:rPr lang="en-US" altLang="zh-CN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7</a:t>
            </a:r>
            <a:r>
              <a:rPr lang="en-US" altLang="zh-CN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月</a:t>
            </a:r>
            <a:endParaRPr lang="en-US" altLang="zh-CN" sz="1600" b="1">
              <a:latin typeface="Yu Gothic UI Semibold" panose="020B0700000000000000" charset="-128"/>
              <a:ea typeface="Yu Gothic UI Semibold" panose="020B0700000000000000" charset="-128"/>
              <a:cs typeface="Yu Gothic UI Semibold" panose="020B0700000000000000" charset="-128"/>
              <a:sym typeface="+mn-ea"/>
            </a:endParaRPr>
          </a:p>
        </p:txBody>
      </p:sp>
      <p:sp>
        <p:nvSpPr>
          <p:cNvPr id="85" name="椭圆 84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4308793" y="4008755"/>
            <a:ext cx="208915" cy="208915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  <a:effectLst>
            <a:outerShdw blurRad="342900" sx="106000" sy="106000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25000" lnSpcReduction="20000"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6" name="矩形 85"/>
          <p:cNvSpPr/>
          <p:nvPr>
            <p:custDataLst>
              <p:tags r:id="rId9"/>
            </p:custDataLst>
          </p:nvPr>
        </p:nvSpPr>
        <p:spPr>
          <a:xfrm>
            <a:off x="3034665" y="2102485"/>
            <a:ext cx="2724785" cy="91630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基础设施搭建与测试环境准备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配置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OceanBase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数据库软硬件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环境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数据库备份与恢复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策略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87" name="圆角矩形 86"/>
          <p:cNvSpPr/>
          <p:nvPr>
            <p:custDataLst>
              <p:tags r:id="rId10"/>
            </p:custDataLst>
          </p:nvPr>
        </p:nvSpPr>
        <p:spPr>
          <a:xfrm>
            <a:off x="6086158" y="3265805"/>
            <a:ext cx="1508760" cy="418465"/>
          </a:xfrm>
          <a:prstGeom prst="roundRect">
            <a:avLst>
              <a:gd name="adj" fmla="val 50000"/>
            </a:avLst>
          </a:prstGeom>
          <a:gradFill>
            <a:gsLst>
              <a:gs pos="50000">
                <a:schemeClr val="accent6"/>
              </a:gs>
              <a:gs pos="0">
                <a:schemeClr val="accent6">
                  <a:lumMod val="25000"/>
                  <a:lumOff val="75000"/>
                </a:schemeClr>
              </a:gs>
              <a:gs pos="100000">
                <a:schemeClr val="accent6">
                  <a:lumMod val="85000"/>
                </a:schemeClr>
              </a:gs>
            </a:gsLst>
            <a:lin ang="54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2</a:t>
            </a:r>
            <a:r>
              <a:rPr lang="en-US" altLang="zh-CN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024</a:t>
            </a:r>
            <a:r>
              <a:rPr lang="en-US" altLang="zh-CN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年</a:t>
            </a:r>
            <a:r>
              <a:rPr lang="en-US" altLang="zh-CN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9</a:t>
            </a:r>
            <a:r>
              <a:rPr lang="en-US" altLang="zh-CN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月</a:t>
            </a:r>
            <a:endParaRPr lang="en-US" altLang="zh-CN" sz="1600" b="1">
              <a:latin typeface="Yu Gothic UI Semibold" panose="020B0700000000000000" charset="-128"/>
              <a:ea typeface="Yu Gothic UI Semibold" panose="020B0700000000000000" charset="-128"/>
              <a:cs typeface="Yu Gothic UI Semibold" panose="020B0700000000000000" charset="-128"/>
              <a:sym typeface="+mn-ea"/>
            </a:endParaRPr>
          </a:p>
        </p:txBody>
      </p:sp>
      <p:sp>
        <p:nvSpPr>
          <p:cNvPr id="88" name="椭圆 87"/>
          <p:cNvSpPr>
            <a:spLocks noChangeAspect="1"/>
          </p:cNvSpPr>
          <p:nvPr>
            <p:custDataLst>
              <p:tags r:id="rId11"/>
            </p:custDataLst>
          </p:nvPr>
        </p:nvSpPr>
        <p:spPr>
          <a:xfrm>
            <a:off x="6735763" y="4111625"/>
            <a:ext cx="208915" cy="208915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  <a:effectLst>
            <a:outerShdw blurRad="342900" sx="106000" sy="106000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25000" lnSpcReduction="20000"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9" name="矩形 88"/>
          <p:cNvSpPr/>
          <p:nvPr>
            <p:custDataLst>
              <p:tags r:id="rId12"/>
            </p:custDataLst>
          </p:nvPr>
        </p:nvSpPr>
        <p:spPr>
          <a:xfrm>
            <a:off x="5760085" y="2219960"/>
            <a:ext cx="2602865" cy="91630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lnSpc>
                <a:spcPct val="120000"/>
              </a:lnSpc>
              <a:buClrTx/>
              <a:buSzTx/>
              <a:buFontTx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前后端开发集成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  <a:p>
            <a:pPr algn="ctr">
              <a:lnSpc>
                <a:spcPct val="120000"/>
              </a:lnSpc>
              <a:buClrTx/>
              <a:buSzTx/>
              <a:buFontTx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1-2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周：前端界面与后端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API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开发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  <a:p>
            <a:pPr algn="ctr">
              <a:lnSpc>
                <a:spcPct val="120000"/>
              </a:lnSpc>
              <a:buClrTx/>
              <a:buSzTx/>
              <a:buFontTx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3-4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周：前后端集成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测试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90" name="圆角矩形 89"/>
          <p:cNvSpPr/>
          <p:nvPr>
            <p:custDataLst>
              <p:tags r:id="rId13"/>
            </p:custDataLst>
          </p:nvPr>
        </p:nvSpPr>
        <p:spPr>
          <a:xfrm>
            <a:off x="8475028" y="2675890"/>
            <a:ext cx="1508760" cy="418465"/>
          </a:xfrm>
          <a:prstGeom prst="roundRect">
            <a:avLst>
              <a:gd name="adj" fmla="val 50000"/>
            </a:avLst>
          </a:prstGeom>
          <a:gradFill>
            <a:gsLst>
              <a:gs pos="50000">
                <a:schemeClr val="accent6"/>
              </a:gs>
              <a:gs pos="0">
                <a:schemeClr val="accent6">
                  <a:lumMod val="25000"/>
                  <a:lumOff val="75000"/>
                </a:schemeClr>
              </a:gs>
              <a:gs pos="100000">
                <a:schemeClr val="accent6">
                  <a:lumMod val="85000"/>
                </a:schemeClr>
              </a:gs>
            </a:gsLst>
            <a:lin ang="54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2</a:t>
            </a:r>
            <a:r>
              <a:rPr lang="en-US" altLang="zh-CN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024</a:t>
            </a:r>
            <a:r>
              <a:rPr lang="zh-CN" altLang="en-US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年</a:t>
            </a:r>
            <a:r>
              <a:rPr lang="en-US" altLang="zh-CN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11</a:t>
            </a:r>
            <a:r>
              <a:rPr lang="zh-CN" altLang="en-US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月</a:t>
            </a:r>
            <a:endParaRPr lang="zh-CN" altLang="en-US" sz="1600" b="1">
              <a:latin typeface="Yu Gothic UI Semibold" panose="020B0700000000000000" charset="-128"/>
              <a:ea typeface="Yu Gothic UI Semibold" panose="020B0700000000000000" charset="-128"/>
              <a:cs typeface="Yu Gothic UI Semibold" panose="020B0700000000000000" charset="-128"/>
              <a:sym typeface="+mn-ea"/>
            </a:endParaRPr>
          </a:p>
        </p:txBody>
      </p:sp>
      <p:sp>
        <p:nvSpPr>
          <p:cNvPr id="91" name="椭圆 90"/>
          <p:cNvSpPr>
            <a:spLocks noChangeAspect="1"/>
          </p:cNvSpPr>
          <p:nvPr>
            <p:custDataLst>
              <p:tags r:id="rId14"/>
            </p:custDataLst>
          </p:nvPr>
        </p:nvSpPr>
        <p:spPr>
          <a:xfrm>
            <a:off x="9124633" y="3521710"/>
            <a:ext cx="208915" cy="208915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  <a:effectLst>
            <a:outerShdw blurRad="342900" sx="106000" sy="106000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25000" lnSpcReduction="20000"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92" name="矩形 91"/>
          <p:cNvSpPr/>
          <p:nvPr>
            <p:custDataLst>
              <p:tags r:id="rId15"/>
            </p:custDataLst>
          </p:nvPr>
        </p:nvSpPr>
        <p:spPr>
          <a:xfrm>
            <a:off x="8552498" y="1600200"/>
            <a:ext cx="2160271" cy="91630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测试与质量保证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系统全面测试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用户验收测试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93" name="椭圆 92"/>
          <p:cNvSpPr/>
          <p:nvPr>
            <p:custDataLst>
              <p:tags r:id="rId16"/>
            </p:custDataLst>
          </p:nvPr>
        </p:nvSpPr>
        <p:spPr>
          <a:xfrm>
            <a:off x="3057208" y="3681095"/>
            <a:ext cx="208915" cy="208915"/>
          </a:xfrm>
          <a:prstGeom prst="ellipse">
            <a:avLst/>
          </a:prstGeom>
          <a:gradFill>
            <a:gsLst>
              <a:gs pos="54000">
                <a:schemeClr val="accent4"/>
              </a:gs>
              <a:gs pos="0">
                <a:schemeClr val="accent4">
                  <a:lumMod val="20000"/>
                  <a:lumOff val="80000"/>
                </a:schemeClr>
              </a:gs>
              <a:gs pos="8100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4800000" scaled="0"/>
          </a:gradFill>
          <a:ln w="19050">
            <a:gradFill>
              <a:gsLst>
                <a:gs pos="37000">
                  <a:srgbClr val="FFFFFF"/>
                </a:gs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rgbClr val="FFFFFF"/>
                </a:gs>
                <a:gs pos="71000">
                  <a:schemeClr val="accent4">
                    <a:lumMod val="20000"/>
                    <a:lumOff val="80000"/>
                  </a:schemeClr>
                </a:gs>
              </a:gsLst>
              <a:lin ang="16200000" scaled="0"/>
            </a:gradFill>
          </a:ln>
          <a:effectLst>
            <a:outerShdw blurRad="355600" algn="ctr" rotWithShape="0">
              <a:schemeClr val="accent4">
                <a:alpha val="4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25000" lnSpcReduction="20000"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94" name="圆角矩形 93"/>
          <p:cNvSpPr/>
          <p:nvPr>
            <p:custDataLst>
              <p:tags r:id="rId17"/>
            </p:custDataLst>
          </p:nvPr>
        </p:nvSpPr>
        <p:spPr>
          <a:xfrm>
            <a:off x="2406968" y="4411980"/>
            <a:ext cx="1508760" cy="418465"/>
          </a:xfrm>
          <a:prstGeom prst="roundRect">
            <a:avLst>
              <a:gd name="adj" fmla="val 50000"/>
            </a:avLst>
          </a:prstGeom>
          <a:gradFill>
            <a:gsLst>
              <a:gs pos="48000">
                <a:schemeClr val="accent4"/>
              </a:gs>
              <a:gs pos="0">
                <a:schemeClr val="accent4">
                  <a:lumMod val="60000"/>
                  <a:lumOff val="40000"/>
                </a:schemeClr>
              </a:gs>
              <a:gs pos="8100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0"/>
          </a:gra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2</a:t>
            </a:r>
            <a:r>
              <a:rPr lang="en-US" altLang="zh-CN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024</a:t>
            </a:r>
            <a:r>
              <a:rPr lang="en-US" altLang="zh-CN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年</a:t>
            </a:r>
            <a:r>
              <a:rPr lang="en-US" altLang="zh-CN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6</a:t>
            </a:r>
            <a:r>
              <a:rPr lang="en-US" altLang="zh-CN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月</a:t>
            </a:r>
            <a:endParaRPr lang="en-US" altLang="zh-CN" sz="1600" b="1">
              <a:latin typeface="Yu Gothic UI Semibold" panose="020B0700000000000000" charset="-128"/>
              <a:ea typeface="Yu Gothic UI Semibold" panose="020B0700000000000000" charset="-128"/>
              <a:cs typeface="Yu Gothic UI Semibold" panose="020B0700000000000000" charset="-128"/>
              <a:sym typeface="+mn-ea"/>
            </a:endParaRPr>
          </a:p>
        </p:txBody>
      </p:sp>
      <p:sp>
        <p:nvSpPr>
          <p:cNvPr id="95" name="矩形 94"/>
          <p:cNvSpPr/>
          <p:nvPr>
            <p:custDataLst>
              <p:tags r:id="rId18"/>
            </p:custDataLst>
          </p:nvPr>
        </p:nvSpPr>
        <p:spPr>
          <a:xfrm>
            <a:off x="1177290" y="4940300"/>
            <a:ext cx="3064510" cy="8356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系统设计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设计初步方案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(ER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图、表结构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)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详细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ER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图补充与数据库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设计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96" name="椭圆 95"/>
          <p:cNvSpPr>
            <a:spLocks noChangeAspect="1"/>
          </p:cNvSpPr>
          <p:nvPr>
            <p:custDataLst>
              <p:tags r:id="rId19"/>
            </p:custDataLst>
          </p:nvPr>
        </p:nvSpPr>
        <p:spPr>
          <a:xfrm>
            <a:off x="5522278" y="4152265"/>
            <a:ext cx="208915" cy="208915"/>
          </a:xfrm>
          <a:prstGeom prst="ellipse">
            <a:avLst/>
          </a:prstGeom>
          <a:gradFill>
            <a:gsLst>
              <a:gs pos="54000">
                <a:schemeClr val="accent4"/>
              </a:gs>
              <a:gs pos="0">
                <a:schemeClr val="accent4">
                  <a:lumMod val="20000"/>
                  <a:lumOff val="80000"/>
                </a:schemeClr>
              </a:gs>
              <a:gs pos="8100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4800000" scaled="0"/>
          </a:gradFill>
          <a:ln w="19050">
            <a:gradFill>
              <a:gsLst>
                <a:gs pos="37000">
                  <a:srgbClr val="FFFFFF"/>
                </a:gs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rgbClr val="FFFFFF"/>
                </a:gs>
                <a:gs pos="71000">
                  <a:schemeClr val="accent4">
                    <a:lumMod val="20000"/>
                    <a:lumOff val="80000"/>
                  </a:schemeClr>
                </a:gs>
              </a:gsLst>
              <a:lin ang="16200000" scaled="0"/>
            </a:gradFill>
          </a:ln>
          <a:effectLst>
            <a:outerShdw blurRad="355600" algn="ctr" rotWithShape="0">
              <a:schemeClr val="accent4">
                <a:alpha val="4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25000" lnSpcReduction="20000"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97" name="圆角矩形 96"/>
          <p:cNvSpPr/>
          <p:nvPr>
            <p:custDataLst>
              <p:tags r:id="rId20"/>
            </p:custDataLst>
          </p:nvPr>
        </p:nvSpPr>
        <p:spPr>
          <a:xfrm>
            <a:off x="4872673" y="4895850"/>
            <a:ext cx="1508760" cy="418465"/>
          </a:xfrm>
          <a:prstGeom prst="roundRect">
            <a:avLst>
              <a:gd name="adj" fmla="val 50000"/>
            </a:avLst>
          </a:prstGeom>
          <a:gradFill>
            <a:gsLst>
              <a:gs pos="48000">
                <a:schemeClr val="accent4"/>
              </a:gs>
              <a:gs pos="0">
                <a:schemeClr val="accent4">
                  <a:lumMod val="60000"/>
                  <a:lumOff val="40000"/>
                </a:schemeClr>
              </a:gs>
              <a:gs pos="8100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0"/>
          </a:gra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2024</a:t>
            </a:r>
            <a:r>
              <a:rPr lang="en-US" altLang="zh-CN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年</a:t>
            </a:r>
            <a:r>
              <a:rPr lang="en-US" altLang="zh-CN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8</a:t>
            </a:r>
            <a:r>
              <a:rPr lang="en-US" altLang="zh-CN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月</a:t>
            </a:r>
            <a:endParaRPr lang="en-US" altLang="zh-CN" sz="1600" b="1">
              <a:latin typeface="Yu Gothic UI Semibold" panose="020B0700000000000000" charset="-128"/>
              <a:ea typeface="Yu Gothic UI Semibold" panose="020B0700000000000000" charset="-128"/>
              <a:cs typeface="Yu Gothic UI Semibold" panose="020B0700000000000000" charset="-128"/>
              <a:sym typeface="+mn-ea"/>
            </a:endParaRPr>
          </a:p>
        </p:txBody>
      </p:sp>
      <p:sp>
        <p:nvSpPr>
          <p:cNvPr id="98" name="矩形 97"/>
          <p:cNvSpPr/>
          <p:nvPr>
            <p:custDataLst>
              <p:tags r:id="rId21"/>
            </p:custDataLst>
          </p:nvPr>
        </p:nvSpPr>
        <p:spPr>
          <a:xfrm>
            <a:off x="4546283" y="5421630"/>
            <a:ext cx="2160270" cy="7092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初步性能测试</a:t>
            </a:r>
            <a:endParaRPr lang="zh-CN" altLang="en-US" sz="1400" b="1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核心表创建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数据接口开发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99" name="椭圆 98"/>
          <p:cNvSpPr>
            <a:spLocks noChangeAspect="1"/>
          </p:cNvSpPr>
          <p:nvPr>
            <p:custDataLst>
              <p:tags r:id="rId22"/>
            </p:custDataLst>
          </p:nvPr>
        </p:nvSpPr>
        <p:spPr>
          <a:xfrm>
            <a:off x="7949248" y="3911600"/>
            <a:ext cx="208915" cy="208915"/>
          </a:xfrm>
          <a:prstGeom prst="ellipse">
            <a:avLst/>
          </a:prstGeom>
          <a:gradFill>
            <a:gsLst>
              <a:gs pos="54000">
                <a:schemeClr val="accent4"/>
              </a:gs>
              <a:gs pos="0">
                <a:schemeClr val="accent4">
                  <a:lumMod val="20000"/>
                  <a:lumOff val="80000"/>
                </a:schemeClr>
              </a:gs>
              <a:gs pos="8100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4800000" scaled="0"/>
          </a:gradFill>
          <a:ln w="19050">
            <a:gradFill>
              <a:gsLst>
                <a:gs pos="37000">
                  <a:srgbClr val="FFFFFF"/>
                </a:gs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rgbClr val="FFFFFF"/>
                </a:gs>
                <a:gs pos="71000">
                  <a:schemeClr val="accent4">
                    <a:lumMod val="20000"/>
                    <a:lumOff val="80000"/>
                  </a:schemeClr>
                </a:gs>
              </a:gsLst>
              <a:lin ang="16200000" scaled="0"/>
            </a:gradFill>
          </a:ln>
          <a:effectLst>
            <a:outerShdw blurRad="355600" algn="ctr" rotWithShape="0">
              <a:schemeClr val="accent4">
                <a:alpha val="4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25000" lnSpcReduction="20000"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00" name="圆角矩形 99"/>
          <p:cNvSpPr/>
          <p:nvPr>
            <p:custDataLst>
              <p:tags r:id="rId23"/>
            </p:custDataLst>
          </p:nvPr>
        </p:nvSpPr>
        <p:spPr>
          <a:xfrm>
            <a:off x="7299643" y="4623435"/>
            <a:ext cx="1508760" cy="418465"/>
          </a:xfrm>
          <a:prstGeom prst="roundRect">
            <a:avLst>
              <a:gd name="adj" fmla="val 50000"/>
            </a:avLst>
          </a:prstGeom>
          <a:gradFill>
            <a:gsLst>
              <a:gs pos="48000">
                <a:schemeClr val="accent4"/>
              </a:gs>
              <a:gs pos="0">
                <a:schemeClr val="accent4">
                  <a:lumMod val="60000"/>
                  <a:lumOff val="40000"/>
                </a:schemeClr>
              </a:gs>
              <a:gs pos="8100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0"/>
          </a:gra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2024</a:t>
            </a:r>
            <a:r>
              <a:rPr lang="en-US" altLang="zh-CN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年</a:t>
            </a:r>
            <a:r>
              <a:rPr lang="en-US" altLang="zh-CN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10</a:t>
            </a:r>
            <a:r>
              <a:rPr lang="en-US" altLang="zh-CN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月</a:t>
            </a:r>
            <a:endParaRPr lang="en-US" altLang="zh-CN" sz="1600" b="1">
              <a:latin typeface="Yu Gothic UI Semibold" panose="020B0700000000000000" charset="-128"/>
              <a:ea typeface="Yu Gothic UI Semibold" panose="020B0700000000000000" charset="-128"/>
              <a:cs typeface="Yu Gothic UI Semibold" panose="020B0700000000000000" charset="-128"/>
              <a:sym typeface="+mn-ea"/>
            </a:endParaRPr>
          </a:p>
        </p:txBody>
      </p:sp>
      <p:sp>
        <p:nvSpPr>
          <p:cNvPr id="101" name="矩形 100"/>
          <p:cNvSpPr/>
          <p:nvPr>
            <p:custDataLst>
              <p:tags r:id="rId24"/>
            </p:custDataLst>
          </p:nvPr>
        </p:nvSpPr>
        <p:spPr>
          <a:xfrm>
            <a:off x="6973570" y="5163820"/>
            <a:ext cx="2631440" cy="8356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系统优化与功能拓展</a:t>
            </a:r>
            <a:endParaRPr lang="zh-CN" altLang="en-US" sz="1400" b="1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1-2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周：查询优化、索引优化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3-4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周：数据可视化开发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2" name="椭圆 101"/>
          <p:cNvSpPr>
            <a:spLocks noChangeAspect="1"/>
          </p:cNvSpPr>
          <p:nvPr>
            <p:custDataLst>
              <p:tags r:id="rId25"/>
            </p:custDataLst>
          </p:nvPr>
        </p:nvSpPr>
        <p:spPr>
          <a:xfrm>
            <a:off x="10307003" y="2948940"/>
            <a:ext cx="208915" cy="208915"/>
          </a:xfrm>
          <a:prstGeom prst="ellipse">
            <a:avLst/>
          </a:prstGeom>
          <a:gradFill>
            <a:gsLst>
              <a:gs pos="54000">
                <a:schemeClr val="accent4"/>
              </a:gs>
              <a:gs pos="0">
                <a:schemeClr val="accent4">
                  <a:lumMod val="20000"/>
                  <a:lumOff val="80000"/>
                </a:schemeClr>
              </a:gs>
              <a:gs pos="8100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4800000" scaled="0"/>
          </a:gradFill>
          <a:ln w="19050">
            <a:gradFill>
              <a:gsLst>
                <a:gs pos="37000">
                  <a:srgbClr val="FFFFFF"/>
                </a:gs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rgbClr val="FFFFFF"/>
                </a:gs>
                <a:gs pos="71000">
                  <a:schemeClr val="accent4">
                    <a:lumMod val="20000"/>
                    <a:lumOff val="80000"/>
                  </a:schemeClr>
                </a:gs>
              </a:gsLst>
              <a:lin ang="16200000" scaled="0"/>
            </a:gradFill>
          </a:ln>
          <a:effectLst>
            <a:outerShdw blurRad="355600" algn="ctr" rotWithShape="0">
              <a:schemeClr val="accent4">
                <a:alpha val="4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25000" lnSpcReduction="20000"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03" name="圆角矩形 102"/>
          <p:cNvSpPr/>
          <p:nvPr>
            <p:custDataLst>
              <p:tags r:id="rId26"/>
            </p:custDataLst>
          </p:nvPr>
        </p:nvSpPr>
        <p:spPr>
          <a:xfrm>
            <a:off x="9656763" y="3692525"/>
            <a:ext cx="1508760" cy="418465"/>
          </a:xfrm>
          <a:prstGeom prst="roundRect">
            <a:avLst>
              <a:gd name="adj" fmla="val 50000"/>
            </a:avLst>
          </a:prstGeom>
          <a:gradFill>
            <a:gsLst>
              <a:gs pos="48000">
                <a:schemeClr val="accent4"/>
              </a:gs>
              <a:gs pos="0">
                <a:schemeClr val="accent4">
                  <a:lumMod val="60000"/>
                  <a:lumOff val="40000"/>
                </a:schemeClr>
              </a:gs>
              <a:gs pos="8100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0"/>
          </a:gra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2024年12月</a:t>
            </a:r>
            <a:endParaRPr lang="en-US" altLang="zh-CN" sz="1600" b="1">
              <a:latin typeface="Yu Gothic UI Semibold" panose="020B0700000000000000" charset="-128"/>
              <a:ea typeface="Yu Gothic UI Semibold" panose="020B0700000000000000" charset="-128"/>
              <a:cs typeface="Yu Gothic UI Semibold" panose="020B0700000000000000" charset="-128"/>
              <a:sym typeface="+mn-ea"/>
            </a:endParaRPr>
          </a:p>
        </p:txBody>
      </p:sp>
      <p:sp>
        <p:nvSpPr>
          <p:cNvPr id="104" name="矩形 103"/>
          <p:cNvSpPr/>
          <p:nvPr>
            <p:custDataLst>
              <p:tags r:id="rId27"/>
            </p:custDataLst>
          </p:nvPr>
        </p:nvSpPr>
        <p:spPr>
          <a:xfrm>
            <a:off x="9331008" y="4213860"/>
            <a:ext cx="2160270" cy="8356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项目收尾与系统验收</a:t>
            </a:r>
            <a:endParaRPr lang="zh-CN" altLang="en-US" sz="1400" b="1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" b="15665"/>
          <a:stretch>
            <a:fillRect/>
          </a:stretch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4000">
                <a:srgbClr val="F1F1F1">
                  <a:alpha val="88000"/>
                </a:srgbClr>
              </a:gs>
              <a:gs pos="100000">
                <a:srgbClr val="F1F1F1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699462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5" name="矩形: 圆角 4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: 圆角 5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: 圆角 6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726565" y="4165600"/>
            <a:ext cx="87388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dirty="0">
                <a:ln>
                  <a:gradFill>
                    <a:gsLst>
                      <a:gs pos="0">
                        <a:srgbClr val="267A63"/>
                      </a:gs>
                      <a:gs pos="73000">
                        <a:srgbClr val="267A63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</a:rPr>
              <a:t>GREEN FOREST</a:t>
            </a:r>
            <a:endParaRPr lang="zh-CN" altLang="en-US" sz="8000" dirty="0">
              <a:ln>
                <a:gradFill>
                  <a:gsLst>
                    <a:gs pos="0">
                      <a:srgbClr val="267A63"/>
                    </a:gs>
                    <a:gs pos="73000">
                      <a:srgbClr val="267A63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56" b="15657"/>
          <a:stretch>
            <a:fillRect/>
          </a:stretch>
        </p:blipFill>
        <p:spPr>
          <a:xfrm>
            <a:off x="0" y="3876038"/>
            <a:ext cx="12192000" cy="298196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453505" y="400050"/>
            <a:ext cx="51365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600" dirty="0">
                <a:solidFill>
                  <a:srgbClr val="267A63"/>
                </a:solidFill>
              </a:rPr>
              <a:t>数据库系统原理课程设计开题报告</a:t>
            </a:r>
            <a:r>
              <a:rPr lang="en-US" altLang="zh-CN" sz="1600" dirty="0">
                <a:solidFill>
                  <a:srgbClr val="267A63"/>
                </a:solidFill>
              </a:rPr>
              <a:t>-</a:t>
            </a:r>
            <a:r>
              <a:rPr lang="zh-CN" altLang="en-US" sz="1600" dirty="0">
                <a:solidFill>
                  <a:srgbClr val="267A63"/>
                </a:solidFill>
              </a:rPr>
              <a:t>第</a:t>
            </a:r>
            <a:r>
              <a:rPr lang="en-US" altLang="zh-CN" sz="1600" dirty="0">
                <a:solidFill>
                  <a:srgbClr val="267A63"/>
                </a:solidFill>
              </a:rPr>
              <a:t>8</a:t>
            </a:r>
            <a:r>
              <a:rPr lang="zh-CN" altLang="en-US" sz="1600" dirty="0">
                <a:solidFill>
                  <a:srgbClr val="267A63"/>
                </a:solidFill>
              </a:rPr>
              <a:t>小组</a:t>
            </a:r>
            <a:endParaRPr lang="zh-CN" altLang="en-US" sz="1600" dirty="0">
              <a:solidFill>
                <a:srgbClr val="267A63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86150" y="2413635"/>
            <a:ext cx="53168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solidFill>
                  <a:srgbClr val="267A63"/>
                </a:solidFill>
                <a:latin typeface="+mj-ea"/>
                <a:ea typeface="+mj-ea"/>
              </a:rPr>
              <a:t>感谢老师的指导</a:t>
            </a:r>
            <a:endParaRPr lang="zh-CN" altLang="en-US" sz="5400" dirty="0">
              <a:solidFill>
                <a:srgbClr val="267A63"/>
              </a:solidFill>
              <a:latin typeface="+mj-ea"/>
              <a:ea typeface="+mj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915410" y="3288030"/>
            <a:ext cx="4391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dirty="0">
                <a:solidFill>
                  <a:schemeClr val="tx1">
                    <a:alpha val="50000"/>
                  </a:schemeClr>
                </a:solidFill>
              </a:rPr>
              <a:t>THANKS FOR TUTORING!</a:t>
            </a:r>
            <a:endParaRPr lang="en-US" dirty="0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566545" y="3627120"/>
            <a:ext cx="91567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r>
              <a:rPr lang="en-US" altLang="zh-CN" sz="1600" b="1">
                <a:solidFill>
                  <a:schemeClr val="bg2">
                    <a:lumMod val="50000"/>
                  </a:schemeClr>
                </a:solidFill>
              </a:rPr>
              <a:t>2252436</a:t>
            </a:r>
            <a:r>
              <a:rPr lang="zh-CN" altLang="en-US" sz="1600" b="1">
                <a:solidFill>
                  <a:schemeClr val="bg2">
                    <a:lumMod val="50000"/>
                  </a:schemeClr>
                </a:solidFill>
              </a:rPr>
              <a:t>周小新</a:t>
            </a:r>
            <a:r>
              <a:rPr lang="en-US" altLang="zh-CN" sz="1600" b="1">
                <a:solidFill>
                  <a:schemeClr val="bg2">
                    <a:lumMod val="50000"/>
                  </a:schemeClr>
                </a:solidFill>
              </a:rPr>
              <a:t> | 2252078</a:t>
            </a:r>
            <a:r>
              <a:rPr lang="zh-CN" altLang="en-US" sz="1600" b="1">
                <a:solidFill>
                  <a:schemeClr val="bg2">
                    <a:lumMod val="50000"/>
                  </a:schemeClr>
                </a:solidFill>
              </a:rPr>
              <a:t>李宜洋</a:t>
            </a:r>
            <a:r>
              <a:rPr lang="en-US" altLang="zh-CN" sz="1600" b="1">
                <a:solidFill>
                  <a:schemeClr val="bg2">
                    <a:lumMod val="50000"/>
                  </a:schemeClr>
                </a:solidFill>
              </a:rPr>
              <a:t> | 2251927</a:t>
            </a:r>
            <a:r>
              <a:rPr lang="zh-CN" altLang="en-US" sz="1600" b="1">
                <a:solidFill>
                  <a:schemeClr val="bg2">
                    <a:lumMod val="50000"/>
                  </a:schemeClr>
                </a:solidFill>
              </a:rPr>
              <a:t>江娓怡</a:t>
            </a:r>
            <a:r>
              <a:rPr lang="en-US" altLang="zh-CN" sz="1600" b="1">
                <a:solidFill>
                  <a:schemeClr val="bg2">
                    <a:lumMod val="50000"/>
                  </a:schemeClr>
                </a:solidFill>
              </a:rPr>
              <a:t> | 2252429</a:t>
            </a:r>
            <a:r>
              <a:rPr lang="zh-CN" altLang="en-US" sz="1600" b="1">
                <a:solidFill>
                  <a:schemeClr val="bg2">
                    <a:lumMod val="50000"/>
                  </a:schemeClr>
                </a:solidFill>
              </a:rPr>
              <a:t>蔡宇轩</a:t>
            </a:r>
            <a:r>
              <a:rPr lang="en-US" altLang="zh-CN" sz="1600" b="1">
                <a:solidFill>
                  <a:schemeClr val="bg2">
                    <a:lumMod val="50000"/>
                  </a:schemeClr>
                </a:solidFill>
              </a:rPr>
              <a:t> | 2252442</a:t>
            </a:r>
            <a:r>
              <a:rPr lang="zh-CN" altLang="en-US" sz="1600" b="1">
                <a:solidFill>
                  <a:schemeClr val="bg2">
                    <a:lumMod val="50000"/>
                  </a:schemeClr>
                </a:solidFill>
              </a:rPr>
              <a:t>李林熹</a:t>
            </a:r>
            <a:endParaRPr lang="zh-CN" altLang="en-US" sz="1600" b="1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049905" y="1243965"/>
            <a:ext cx="6096000" cy="1249045"/>
            <a:chOff x="4803" y="1959"/>
            <a:chExt cx="9600" cy="1967"/>
          </a:xfrm>
        </p:grpSpPr>
        <p:grpSp>
          <p:nvGrpSpPr>
            <p:cNvPr id="28" name="组合 27"/>
            <p:cNvGrpSpPr/>
            <p:nvPr/>
          </p:nvGrpSpPr>
          <p:grpSpPr>
            <a:xfrm>
              <a:off x="9038" y="1959"/>
              <a:ext cx="1124" cy="1124"/>
              <a:chOff x="9038" y="2379"/>
              <a:chExt cx="1124" cy="1124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9038" y="2379"/>
                <a:ext cx="1124" cy="1124"/>
              </a:xfrm>
              <a:prstGeom prst="ellipse">
                <a:avLst/>
              </a:prstGeom>
              <a:noFill/>
              <a:ln>
                <a:solidFill>
                  <a:srgbClr val="267A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3" name="图片 12" descr="森林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89" y="2428"/>
                <a:ext cx="1014" cy="1014"/>
              </a:xfrm>
              <a:prstGeom prst="rect">
                <a:avLst/>
              </a:prstGeom>
            </p:spPr>
          </p:pic>
        </p:grpSp>
        <p:sp>
          <p:nvSpPr>
            <p:cNvPr id="29" name="文本框 28"/>
            <p:cNvSpPr txBox="1"/>
            <p:nvPr/>
          </p:nvSpPr>
          <p:spPr>
            <a:xfrm>
              <a:off x="4803" y="3202"/>
              <a:ext cx="9600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2400" dirty="0">
                  <a:solidFill>
                    <a:srgbClr val="267A63"/>
                  </a:solidFill>
                  <a:latin typeface="方正公文小标宋" panose="02000500000000000000" charset="-122"/>
                  <a:ea typeface="方正公文小标宋" panose="02000500000000000000" charset="-122"/>
                  <a:sym typeface="+mn-ea"/>
                </a:rPr>
                <a:t>林</a:t>
              </a:r>
              <a:r>
                <a:rPr lang="en-US" altLang="zh-CN" sz="2400" dirty="0">
                  <a:solidFill>
                    <a:srgbClr val="267A63"/>
                  </a:solidFill>
                  <a:latin typeface="方正公文小标宋" panose="02000500000000000000" charset="-122"/>
                  <a:ea typeface="方正公文小标宋" panose="02000500000000000000" charset="-122"/>
                  <a:sym typeface="+mn-ea"/>
                </a:rPr>
                <a:t> </a:t>
              </a:r>
              <a:r>
                <a:rPr lang="zh-CN" altLang="en-US" sz="2400" dirty="0">
                  <a:solidFill>
                    <a:srgbClr val="267A63"/>
                  </a:solidFill>
                  <a:latin typeface="方正公文小标宋" panose="02000500000000000000" charset="-122"/>
                  <a:ea typeface="方正公文小标宋" panose="02000500000000000000" charset="-122"/>
                  <a:sym typeface="+mn-ea"/>
                </a:rPr>
                <a:t>上</a:t>
              </a:r>
              <a:r>
                <a:rPr lang="en-US" altLang="zh-CN" sz="2400" dirty="0">
                  <a:solidFill>
                    <a:srgbClr val="267A63"/>
                  </a:solidFill>
                  <a:latin typeface="方正公文小标宋" panose="02000500000000000000" charset="-122"/>
                  <a:ea typeface="方正公文小标宋" panose="02000500000000000000" charset="-122"/>
                  <a:sym typeface="+mn-ea"/>
                </a:rPr>
                <a:t> </a:t>
              </a:r>
              <a:r>
                <a:rPr lang="zh-CN" altLang="en-US" sz="2400" dirty="0">
                  <a:solidFill>
                    <a:srgbClr val="267A63"/>
                  </a:solidFill>
                  <a:latin typeface="方正公文小标宋" panose="02000500000000000000" charset="-122"/>
                  <a:ea typeface="方正公文小标宋" panose="02000500000000000000" charset="-122"/>
                  <a:sym typeface="+mn-ea"/>
                </a:rPr>
                <a:t>鹰</a:t>
              </a:r>
              <a:r>
                <a:rPr lang="en-US" altLang="zh-CN" sz="2400" dirty="0">
                  <a:solidFill>
                    <a:srgbClr val="267A63"/>
                  </a:solidFill>
                  <a:latin typeface="方正公文小标宋" panose="02000500000000000000" charset="-122"/>
                  <a:ea typeface="方正公文小标宋" panose="02000500000000000000" charset="-122"/>
                  <a:sym typeface="+mn-ea"/>
                </a:rPr>
                <a:t> </a:t>
              </a:r>
              <a:r>
                <a:rPr lang="zh-CN" altLang="en-US" sz="2400" dirty="0">
                  <a:solidFill>
                    <a:srgbClr val="267A63"/>
                  </a:solidFill>
                  <a:latin typeface="方正公文小标宋" panose="02000500000000000000" charset="-122"/>
                  <a:ea typeface="方正公文小标宋" panose="02000500000000000000" charset="-122"/>
                  <a:sym typeface="+mn-ea"/>
                </a:rPr>
                <a:t>眼</a:t>
              </a:r>
              <a:endParaRPr lang="zh-CN" altLang="en-US" sz="2400" dirty="0">
                <a:solidFill>
                  <a:srgbClr val="267A63"/>
                </a:solidFill>
                <a:latin typeface="方正公文小标宋" panose="02000500000000000000" charset="-122"/>
                <a:ea typeface="方正公文小标宋" panose="02000500000000000000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 rot="10800000">
            <a:off x="6772844" y="367030"/>
            <a:ext cx="1290320" cy="49034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7200" dirty="0">
                <a:ln>
                  <a:solidFill>
                    <a:srgbClr val="267A63"/>
                  </a:solidFill>
                </a:ln>
                <a:noFill/>
              </a:rPr>
              <a:t>ForestEYE</a:t>
            </a:r>
            <a:endParaRPr lang="zh-CN" altLang="en-US" sz="7200" dirty="0">
              <a:ln>
                <a:solidFill>
                  <a:srgbClr val="267A63"/>
                </a:solidFill>
              </a:ln>
              <a:noFill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620000" y="55245"/>
            <a:ext cx="4572000" cy="6858000"/>
          </a:xfrm>
          <a:prstGeom prst="rect">
            <a:avLst/>
          </a:prstGeom>
          <a:gradFill>
            <a:gsLst>
              <a:gs pos="24000">
                <a:srgbClr val="F1F1F1">
                  <a:alpha val="88000"/>
                </a:srgbClr>
              </a:gs>
              <a:gs pos="100000">
                <a:srgbClr val="F1F1F1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7" name="矩形: 圆角 6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: 圆角 7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0" y="5594350"/>
            <a:ext cx="9550400" cy="126365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58165" y="5589856"/>
            <a:ext cx="84397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dirty="0">
                <a:ln>
                  <a:solidFill>
                    <a:schemeClr val="bg1"/>
                  </a:solidFill>
                </a:ln>
                <a:noFill/>
              </a:rPr>
              <a:t>GREEN FOREST</a:t>
            </a:r>
            <a:endParaRPr lang="zh-CN" altLang="en-US" sz="8000" dirty="0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90550" y="400050"/>
            <a:ext cx="1238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267A63"/>
                </a:solidFill>
              </a:rPr>
              <a:t>ONE</a:t>
            </a:r>
            <a:endParaRPr lang="zh-CN" altLang="en-US" sz="1600" dirty="0">
              <a:solidFill>
                <a:srgbClr val="267A63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222374" y="1765300"/>
            <a:ext cx="1638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gradFill>
                  <a:gsLst>
                    <a:gs pos="0">
                      <a:srgbClr val="267A63">
                        <a:alpha val="42000"/>
                      </a:srgbClr>
                    </a:gs>
                    <a:gs pos="84000">
                      <a:srgbClr val="267A63">
                        <a:alpha val="0"/>
                      </a:srgbClr>
                    </a:gs>
                  </a:gsLst>
                  <a:lin ang="5400000" scaled="1"/>
                </a:gradFill>
              </a:rPr>
              <a:t>01</a:t>
            </a:r>
            <a:endParaRPr lang="zh-CN" altLang="en-US" sz="7200" dirty="0">
              <a:gradFill>
                <a:gsLst>
                  <a:gs pos="0">
                    <a:srgbClr val="267A63">
                      <a:alpha val="42000"/>
                    </a:srgbClr>
                  </a:gs>
                  <a:gs pos="84000">
                    <a:srgbClr val="267A63">
                      <a:alpha val="0"/>
                    </a:srgbClr>
                  </a:gs>
                </a:gsLst>
                <a:lin ang="5400000" scaled="1"/>
              </a:gra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244598" y="3098363"/>
            <a:ext cx="275590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100" dirty="0">
                <a:solidFill>
                  <a:schemeClr val="tx1">
                    <a:alpha val="70000"/>
                  </a:schemeClr>
                </a:solidFill>
                <a:latin typeface="+mn-ea"/>
              </a:rPr>
              <a:t>Program Introdcution</a:t>
            </a:r>
            <a:endParaRPr lang="en-US" altLang="zh-CN" sz="1600" spc="100" dirty="0">
              <a:solidFill>
                <a:schemeClr val="tx1">
                  <a:alpha val="70000"/>
                </a:schemeClr>
              </a:solidFill>
              <a:latin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358900" y="3660236"/>
            <a:ext cx="504000" cy="45719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066799" y="2787645"/>
            <a:ext cx="4740275" cy="272938"/>
          </a:xfrm>
          <a:prstGeom prst="rect">
            <a:avLst/>
          </a:prstGeom>
          <a:solidFill>
            <a:schemeClr val="bg1"/>
          </a:solidFill>
          <a:ln>
            <a:solidFill>
              <a:srgbClr val="267A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1257302" y="2774612"/>
            <a:ext cx="26280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214874" y="2300248"/>
            <a:ext cx="2755902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latin typeface="+mj-ea"/>
                <a:ea typeface="+mj-ea"/>
              </a:rPr>
              <a:t>项目概述</a:t>
            </a:r>
            <a:endParaRPr lang="zh-CN" altLang="en-US" sz="44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0" name="矩形: 圆角 9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0" y="6781290"/>
            <a:ext cx="12192000" cy="7671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2655570" y="5833110"/>
            <a:ext cx="68808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dirty="0">
                <a:ln>
                  <a:solidFill>
                    <a:srgbClr val="267A63"/>
                  </a:solidFill>
                </a:ln>
                <a:noFill/>
              </a:rPr>
              <a:t> FOREST EAGLE EYE</a:t>
            </a:r>
            <a:endParaRPr lang="zh-CN" altLang="en-US" sz="5400" dirty="0">
              <a:ln>
                <a:solidFill>
                  <a:srgbClr val="267A63"/>
                </a:solidFill>
              </a:ln>
              <a:noFill/>
            </a:endParaRPr>
          </a:p>
        </p:txBody>
      </p:sp>
      <p:grpSp>
        <p:nvGrpSpPr>
          <p:cNvPr id="14" name="组合 13"/>
          <p:cNvGrpSpPr/>
          <p:nvPr>
            <p:custDataLst>
              <p:tags r:id="rId1"/>
            </p:custDataLst>
          </p:nvPr>
        </p:nvGrpSpPr>
        <p:grpSpPr>
          <a:xfrm>
            <a:off x="704215" y="1237630"/>
            <a:ext cx="4434579" cy="4605640"/>
            <a:chOff x="1109" y="1949"/>
            <a:chExt cx="6818" cy="7081"/>
          </a:xfrm>
        </p:grpSpPr>
        <p:sp>
          <p:nvSpPr>
            <p:cNvPr id="45" name="矩形 44"/>
            <p:cNvSpPr/>
            <p:nvPr>
              <p:custDataLst>
                <p:tags r:id="rId2"/>
              </p:custDataLst>
            </p:nvPr>
          </p:nvSpPr>
          <p:spPr>
            <a:xfrm>
              <a:off x="1109" y="1949"/>
              <a:ext cx="6818" cy="7081"/>
            </a:xfrm>
            <a:prstGeom prst="rect">
              <a:avLst/>
            </a:prstGeom>
            <a:noFill/>
            <a:ln>
              <a:solidFill>
                <a:srgbClr val="267A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/>
            <p:cNvSpPr txBox="1"/>
            <p:nvPr>
              <p:custDataLst>
                <p:tags r:id="rId3"/>
              </p:custDataLst>
            </p:nvPr>
          </p:nvSpPr>
          <p:spPr>
            <a:xfrm>
              <a:off x="1562" y="2250"/>
              <a:ext cx="4533" cy="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rgbClr val="181717"/>
                  </a:solidFill>
                  <a:latin typeface="+mj-ea"/>
                  <a:ea typeface="+mj-ea"/>
                </a:rPr>
                <a:t>全球森林环境资源</a:t>
              </a:r>
              <a:r>
                <a:rPr lang="zh-CN" altLang="en-US" sz="2000" dirty="0">
                  <a:solidFill>
                    <a:srgbClr val="181717"/>
                  </a:solidFill>
                  <a:latin typeface="+mj-ea"/>
                  <a:ea typeface="+mj-ea"/>
                </a:rPr>
                <a:t>紧张</a:t>
              </a:r>
              <a:endParaRPr lang="zh-CN" altLang="en-US" sz="2000" dirty="0">
                <a:solidFill>
                  <a:srgbClr val="181717"/>
                </a:solidFill>
                <a:latin typeface="+mj-ea"/>
                <a:ea typeface="+mj-ea"/>
              </a:endParaRPr>
            </a:p>
          </p:txBody>
        </p:sp>
        <p:cxnSp>
          <p:nvCxnSpPr>
            <p:cNvPr id="50" name="直接连接符 49"/>
            <p:cNvCxnSpPr/>
            <p:nvPr>
              <p:custDataLst>
                <p:tags r:id="rId4"/>
              </p:custDataLst>
            </p:nvPr>
          </p:nvCxnSpPr>
          <p:spPr>
            <a:xfrm>
              <a:off x="1749" y="3040"/>
              <a:ext cx="5365" cy="0"/>
            </a:xfrm>
            <a:prstGeom prst="line">
              <a:avLst/>
            </a:prstGeom>
            <a:ln w="12700">
              <a:solidFill>
                <a:srgbClr val="267A6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文本框 50"/>
            <p:cNvSpPr txBox="1"/>
            <p:nvPr>
              <p:custDataLst>
                <p:tags r:id="rId5"/>
              </p:custDataLst>
            </p:nvPr>
          </p:nvSpPr>
          <p:spPr>
            <a:xfrm>
              <a:off x="1562" y="3202"/>
              <a:ext cx="6091" cy="5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rgbClr val="404040"/>
                  </a:solidFill>
                </a:rPr>
                <a:t>巴西亚马逊地区</a:t>
              </a:r>
              <a:endParaRPr lang="zh-CN" altLang="en-US" sz="1600" dirty="0">
                <a:solidFill>
                  <a:srgbClr val="404040"/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b="1" dirty="0">
                  <a:solidFill>
                    <a:schemeClr val="accent6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50</a:t>
              </a:r>
              <a:r>
                <a:rPr lang="zh-CN" altLang="en-US" b="1" dirty="0">
                  <a:solidFill>
                    <a:schemeClr val="accent6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年内</a:t>
              </a:r>
              <a:r>
                <a:rPr lang="en-US" altLang="zh-CN" b="1" dirty="0">
                  <a:solidFill>
                    <a:schemeClr val="accent6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17%</a:t>
              </a:r>
              <a:r>
                <a:rPr lang="zh-CN" altLang="en-US" b="1" dirty="0">
                  <a:solidFill>
                    <a:schemeClr val="accent6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的热带雨林被毁</a:t>
              </a:r>
              <a:endParaRPr lang="zh-CN" altLang="en-US" b="1" dirty="0">
                <a:solidFill>
                  <a:schemeClr val="accent6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b="1" dirty="0">
                <a:solidFill>
                  <a:schemeClr val="accent6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rgbClr val="404040"/>
                  </a:solidFill>
                </a:rPr>
                <a:t>巴西国家空间研究所（INPE）</a:t>
              </a:r>
              <a:endParaRPr lang="zh-CN" altLang="en-US" sz="1600" dirty="0">
                <a:solidFill>
                  <a:srgbClr val="404040"/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800" b="1" dirty="0">
                  <a:solidFill>
                    <a:schemeClr val="accent6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2022年1~2月森林砍伐总面积</a:t>
              </a:r>
              <a:endParaRPr lang="zh-CN" altLang="en-US" sz="1800" b="1" dirty="0">
                <a:solidFill>
                  <a:schemeClr val="accent6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2000" b="1" dirty="0">
                  <a:solidFill>
                    <a:srgbClr val="404040"/>
                  </a:solidFill>
                  <a:latin typeface="Arial Black" panose="020B0A04020102020204" charset="0"/>
                  <a:cs typeface="Arial Black" panose="020B0A04020102020204" charset="0"/>
                </a:rPr>
                <a:t>=</a:t>
              </a:r>
              <a:r>
                <a:rPr lang="en-US" altLang="zh-CN" sz="2000" b="1" dirty="0">
                  <a:solidFill>
                    <a:srgbClr val="C00000"/>
                  </a:solidFill>
                  <a:latin typeface="Arial Black" panose="020B0A04020102020204" charset="0"/>
                  <a:cs typeface="Arial Black" panose="020B0A04020102020204" charset="0"/>
                </a:rPr>
                <a:t>4公里</a:t>
              </a:r>
              <a:endParaRPr lang="en-US" altLang="zh-CN" sz="2000" b="1" dirty="0">
                <a:solidFill>
                  <a:srgbClr val="C00000"/>
                </a:solidFill>
                <a:latin typeface="Arial Black" panose="020B0A04020102020204" charset="0"/>
                <a:cs typeface="Arial Black" panose="020B0A04020102020204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2400" b="1" dirty="0">
                  <a:solidFill>
                    <a:srgbClr val="404040"/>
                  </a:solidFill>
                  <a:latin typeface="Arial Black" panose="020B0A04020102020204" charset="0"/>
                  <a:cs typeface="Arial Black" panose="020B0A04020102020204" charset="0"/>
                </a:rPr>
                <a:t>=纽约中央公园的</a:t>
              </a:r>
              <a:r>
                <a:rPr lang="en-US" altLang="zh-CN" sz="2800" b="1" dirty="0">
                  <a:solidFill>
                    <a:srgbClr val="C00000"/>
                  </a:solidFill>
                  <a:latin typeface="Arial Black" panose="020B0A04020102020204" charset="0"/>
                  <a:cs typeface="Arial Black" panose="020B0A04020102020204" charset="0"/>
                </a:rPr>
                <a:t>126倍</a:t>
              </a:r>
              <a:r>
                <a:rPr lang="zh-CN" altLang="en-US" sz="2800" b="1" dirty="0">
                  <a:solidFill>
                    <a:srgbClr val="C00000"/>
                  </a:solidFill>
                  <a:latin typeface="Arial Black" panose="020B0A04020102020204" charset="0"/>
                  <a:cs typeface="Arial Black" panose="020B0A04020102020204" charset="0"/>
                </a:rPr>
                <a:t>！</a:t>
              </a:r>
              <a:endParaRPr lang="en-US" altLang="zh-CN" sz="2800" b="1" dirty="0">
                <a:solidFill>
                  <a:srgbClr val="C00000"/>
                </a:solidFill>
                <a:latin typeface="Arial Black" panose="020B0A04020102020204" charset="0"/>
                <a:cs typeface="Arial Black" panose="020B0A04020102020204" charset="0"/>
              </a:endParaRPr>
            </a:p>
            <a:p>
              <a:pPr>
                <a:lnSpc>
                  <a:spcPct val="60000"/>
                </a:lnSpc>
              </a:pPr>
              <a:endParaRPr lang="en-US" altLang="zh-CN" sz="1400" b="1" dirty="0">
                <a:solidFill>
                  <a:srgbClr val="404040"/>
                </a:solidFill>
                <a:latin typeface="Arial Black" panose="020B0A04020102020204" charset="0"/>
                <a:cs typeface="Arial Black" panose="020B0A04020102020204" charset="0"/>
              </a:endParaRPr>
            </a:p>
            <a:p>
              <a:pPr algn="r">
                <a:lnSpc>
                  <a:spcPct val="130000"/>
                </a:lnSpc>
              </a:pPr>
              <a:endParaRPr lang="en-US" altLang="zh-CN" sz="1600" dirty="0">
                <a:solidFill>
                  <a:srgbClr val="404040"/>
                </a:solidFill>
                <a:latin typeface="Arial Black" panose="020B0A04020102020204" charset="0"/>
                <a:cs typeface="Arial Black" panose="020B0A04020102020204" charset="0"/>
              </a:endParaRPr>
            </a:p>
            <a:p>
              <a:pPr algn="r">
                <a:lnSpc>
                  <a:spcPct val="130000"/>
                </a:lnSpc>
              </a:pPr>
              <a:r>
                <a:rPr lang="en-US" altLang="zh-CN" sz="1600" dirty="0">
                  <a:solidFill>
                    <a:srgbClr val="404040"/>
                  </a:solidFill>
                  <a:latin typeface="Arial Black" panose="020B0A04020102020204" charset="0"/>
                  <a:cs typeface="Arial Black" panose="020B0A04020102020204" charset="0"/>
                </a:rPr>
                <a:t>\——《2022年CDP中国森林报告》</a:t>
              </a:r>
              <a:endParaRPr lang="en-US" altLang="zh-CN" sz="1600" dirty="0">
                <a:solidFill>
                  <a:srgbClr val="404040"/>
                </a:solidFill>
                <a:latin typeface="Arial Black" panose="020B0A04020102020204" charset="0"/>
                <a:cs typeface="Arial Black" panose="020B0A04020102020204" charset="0"/>
              </a:endParaRPr>
            </a:p>
          </p:txBody>
        </p:sp>
      </p:grpSp>
      <p:grpSp>
        <p:nvGrpSpPr>
          <p:cNvPr id="15" name="组合 14"/>
          <p:cNvGrpSpPr/>
          <p:nvPr>
            <p:custDataLst>
              <p:tags r:id="rId6"/>
            </p:custDataLst>
          </p:nvPr>
        </p:nvGrpSpPr>
        <p:grpSpPr>
          <a:xfrm>
            <a:off x="5350831" y="1236980"/>
            <a:ext cx="5978030" cy="4605640"/>
            <a:chOff x="1109" y="1949"/>
            <a:chExt cx="9191" cy="7081"/>
          </a:xfrm>
        </p:grpSpPr>
        <p:sp>
          <p:nvSpPr>
            <p:cNvPr id="16" name="矩形 15"/>
            <p:cNvSpPr/>
            <p:nvPr>
              <p:custDataLst>
                <p:tags r:id="rId7"/>
              </p:custDataLst>
            </p:nvPr>
          </p:nvSpPr>
          <p:spPr>
            <a:xfrm>
              <a:off x="1109" y="1949"/>
              <a:ext cx="9191" cy="7081"/>
            </a:xfrm>
            <a:prstGeom prst="rect">
              <a:avLst/>
            </a:prstGeom>
            <a:noFill/>
            <a:ln>
              <a:solidFill>
                <a:srgbClr val="267A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>
              <p:custDataLst>
                <p:tags r:id="rId8"/>
              </p:custDataLst>
            </p:nvPr>
          </p:nvSpPr>
          <p:spPr>
            <a:xfrm>
              <a:off x="1562" y="2250"/>
              <a:ext cx="4533" cy="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zh-CN" altLang="en-US" sz="2000" dirty="0">
                  <a:solidFill>
                    <a:srgbClr val="181717"/>
                  </a:solidFill>
                  <a:latin typeface="+mj-ea"/>
                  <a:ea typeface="+mj-ea"/>
                </a:rPr>
                <a:t>国内森林火灾</a:t>
              </a:r>
              <a:r>
                <a:rPr lang="zh-CN" altLang="en-US" sz="2000" dirty="0">
                  <a:solidFill>
                    <a:srgbClr val="181717"/>
                  </a:solidFill>
                  <a:latin typeface="+mj-ea"/>
                  <a:ea typeface="+mj-ea"/>
                </a:rPr>
                <a:t>防不胜防</a:t>
              </a:r>
              <a:endParaRPr lang="zh-CN" altLang="en-US" sz="2000" dirty="0">
                <a:solidFill>
                  <a:srgbClr val="181717"/>
                </a:solidFill>
                <a:latin typeface="+mj-ea"/>
                <a:ea typeface="+mj-ea"/>
              </a:endParaRPr>
            </a:p>
          </p:txBody>
        </p:sp>
        <p:cxnSp>
          <p:nvCxnSpPr>
            <p:cNvPr id="18" name="直接连接符 17"/>
            <p:cNvCxnSpPr/>
            <p:nvPr>
              <p:custDataLst>
                <p:tags r:id="rId9"/>
              </p:custDataLst>
            </p:nvPr>
          </p:nvCxnSpPr>
          <p:spPr>
            <a:xfrm>
              <a:off x="1749" y="3040"/>
              <a:ext cx="5365" cy="0"/>
            </a:xfrm>
            <a:prstGeom prst="line">
              <a:avLst/>
            </a:prstGeom>
            <a:ln w="12700">
              <a:solidFill>
                <a:srgbClr val="267A6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>
              <p:custDataLst>
                <p:tags r:id="rId10"/>
              </p:custDataLst>
            </p:nvPr>
          </p:nvSpPr>
          <p:spPr>
            <a:xfrm>
              <a:off x="1562" y="3202"/>
              <a:ext cx="8645" cy="57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>
                <a:lnSpc>
                  <a:spcPct val="100000"/>
                </a:lnSpc>
              </a:pPr>
              <a:r>
                <a:rPr lang="en-US" altLang="zh-CN" sz="1600" dirty="0">
                  <a:solidFill>
                    <a:srgbClr val="404040"/>
                  </a:solidFill>
                </a:rPr>
                <a:t>1987</a:t>
              </a:r>
              <a:r>
                <a:rPr lang="zh-CN" altLang="en-US" sz="1600" dirty="0">
                  <a:solidFill>
                    <a:srgbClr val="404040"/>
                  </a:solidFill>
                </a:rPr>
                <a:t>年大兴安岭特大火灾</a:t>
              </a:r>
              <a:endParaRPr lang="zh-CN" altLang="en-US" sz="1600" dirty="0">
                <a:solidFill>
                  <a:srgbClr val="404040"/>
                </a:solidFill>
              </a:endParaRPr>
            </a:p>
            <a:p>
              <a:pPr>
                <a:lnSpc>
                  <a:spcPct val="100000"/>
                </a:lnSpc>
              </a:pPr>
              <a:r>
                <a:rPr b="1" dirty="0">
                  <a:solidFill>
                    <a:schemeClr val="accent6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火场总面积1.7万平方千米</a:t>
              </a:r>
              <a:endParaRPr b="1" dirty="0">
                <a:solidFill>
                  <a:schemeClr val="accent6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  <a:p>
              <a:pPr>
                <a:lnSpc>
                  <a:spcPct val="100000"/>
                </a:lnSpc>
              </a:pPr>
              <a:r>
                <a:rPr lang="en-US" altLang="zh-CN" b="1" dirty="0">
                  <a:solidFill>
                    <a:srgbClr val="C00000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损失超200亿</a:t>
              </a:r>
              <a:endParaRPr lang="en-US" altLang="zh-CN" b="1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  <a:p>
              <a:pPr>
                <a:lnSpc>
                  <a:spcPct val="130000"/>
                </a:lnSpc>
              </a:pPr>
              <a:endParaRPr lang="en-US" altLang="zh-CN" sz="1600" b="1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  <a:p>
              <a:pPr>
                <a:lnSpc>
                  <a:spcPct val="130000"/>
                </a:lnSpc>
              </a:pPr>
              <a:endParaRPr lang="en-US" altLang="zh-CN" sz="1600" b="1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  <a:p>
              <a:pPr>
                <a:lnSpc>
                  <a:spcPct val="130000"/>
                </a:lnSpc>
              </a:pPr>
              <a:endParaRPr lang="en-US" altLang="zh-CN" sz="1600" b="1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  <a:p>
              <a:pPr>
                <a:lnSpc>
                  <a:spcPct val="110000"/>
                </a:lnSpc>
              </a:pPr>
              <a:endParaRPr lang="en-US" altLang="zh-CN" sz="1200" dirty="0">
                <a:solidFill>
                  <a:srgbClr val="404040"/>
                </a:solidFill>
              </a:endParaRPr>
            </a:p>
            <a:p>
              <a:pPr>
                <a:lnSpc>
                  <a:spcPct val="110000"/>
                </a:lnSpc>
              </a:pPr>
              <a:endParaRPr lang="en-US" altLang="zh-CN" sz="1200" dirty="0">
                <a:solidFill>
                  <a:srgbClr val="404040"/>
                </a:solidFill>
              </a:endParaRPr>
            </a:p>
            <a:p>
              <a:pPr>
                <a:lnSpc>
                  <a:spcPct val="110000"/>
                </a:lnSpc>
              </a:pPr>
              <a:endParaRPr lang="en-US" altLang="zh-CN" sz="1200" dirty="0">
                <a:solidFill>
                  <a:srgbClr val="404040"/>
                </a:solidFill>
              </a:endParaRPr>
            </a:p>
            <a:p>
              <a:pPr>
                <a:lnSpc>
                  <a:spcPct val="110000"/>
                </a:lnSpc>
              </a:pPr>
              <a:endParaRPr lang="en-US" altLang="zh-CN" sz="1200" dirty="0">
                <a:solidFill>
                  <a:srgbClr val="404040"/>
                </a:solidFill>
              </a:endParaRPr>
            </a:p>
            <a:p>
              <a:pPr>
                <a:lnSpc>
                  <a:spcPct val="110000"/>
                </a:lnSpc>
              </a:pPr>
              <a:r>
                <a:rPr lang="zh-CN" altLang="en-US" sz="1600" dirty="0">
                  <a:solidFill>
                    <a:srgbClr val="404040"/>
                  </a:solidFill>
                </a:rPr>
                <a:t>2024年初贵州山火</a:t>
              </a:r>
              <a:endParaRPr lang="zh-CN" altLang="en-US" sz="1600" dirty="0">
                <a:solidFill>
                  <a:srgbClr val="404040"/>
                </a:solidFill>
              </a:endParaRPr>
            </a:p>
            <a:p>
              <a:pPr>
                <a:lnSpc>
                  <a:spcPct val="110000"/>
                </a:lnSpc>
              </a:pPr>
              <a:r>
                <a:rPr sz="1800" b="1" dirty="0">
                  <a:solidFill>
                    <a:schemeClr val="accent6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2024年2月10日至21日</a:t>
              </a:r>
              <a:endParaRPr sz="1800" b="1" dirty="0">
                <a:solidFill>
                  <a:schemeClr val="accent6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  <a:p>
              <a:pPr>
                <a:lnSpc>
                  <a:spcPct val="110000"/>
                </a:lnSpc>
              </a:pPr>
              <a:r>
                <a:rPr sz="1800" b="1" dirty="0">
                  <a:solidFill>
                    <a:schemeClr val="accent6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贵州全省共发生森林火情</a:t>
              </a:r>
              <a:r>
                <a:rPr lang="en-US" altLang="zh-CN" sz="2000" b="1" dirty="0">
                  <a:solidFill>
                    <a:srgbClr val="C00000"/>
                  </a:solidFill>
                  <a:latin typeface="Arial Black" panose="020B0A04020102020204" charset="0"/>
                  <a:cs typeface="Arial Black" panose="020B0A04020102020204" charset="0"/>
                </a:rPr>
                <a:t>221起</a:t>
              </a:r>
              <a:r>
                <a:rPr lang="zh-CN" altLang="en-US" sz="2000" b="1" dirty="0">
                  <a:solidFill>
                    <a:srgbClr val="C00000"/>
                  </a:solidFill>
                  <a:latin typeface="Arial Black" panose="020B0A04020102020204" charset="0"/>
                  <a:cs typeface="Arial Black" panose="020B0A04020102020204" charset="0"/>
                </a:rPr>
                <a:t>！</a:t>
              </a:r>
              <a:endParaRPr lang="zh-CN" altLang="en-US" sz="2000" b="1" dirty="0">
                <a:solidFill>
                  <a:srgbClr val="C00000"/>
                </a:solidFill>
                <a:latin typeface="Arial Black" panose="020B0A04020102020204" charset="0"/>
                <a:cs typeface="Arial Black" panose="020B0A0402010202020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777865" y="2891155"/>
            <a:ext cx="5354320" cy="1700530"/>
            <a:chOff x="9099" y="4553"/>
            <a:chExt cx="8432" cy="2678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1"/>
            <a:srcRect t="9926" r="-257" b="-147"/>
            <a:stretch>
              <a:fillRect/>
            </a:stretch>
          </p:blipFill>
          <p:spPr>
            <a:xfrm>
              <a:off x="9099" y="4553"/>
              <a:ext cx="4174" cy="2666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3273" y="4553"/>
              <a:ext cx="4259" cy="2679"/>
            </a:xfrm>
            <a:prstGeom prst="rect">
              <a:avLst/>
            </a:prstGeom>
          </p:spPr>
        </p:pic>
      </p:grpSp>
      <p:grpSp>
        <p:nvGrpSpPr>
          <p:cNvPr id="28" name="组合 27"/>
          <p:cNvGrpSpPr/>
          <p:nvPr/>
        </p:nvGrpSpPr>
        <p:grpSpPr>
          <a:xfrm>
            <a:off x="426085" y="428625"/>
            <a:ext cx="3025140" cy="744220"/>
            <a:chOff x="671" y="675"/>
            <a:chExt cx="4764" cy="1172"/>
          </a:xfrm>
        </p:grpSpPr>
        <p:grpSp>
          <p:nvGrpSpPr>
            <p:cNvPr id="26" name="组合 25"/>
            <p:cNvGrpSpPr/>
            <p:nvPr/>
          </p:nvGrpSpPr>
          <p:grpSpPr>
            <a:xfrm>
              <a:off x="1163" y="675"/>
              <a:ext cx="4272" cy="903"/>
              <a:chOff x="1163" y="675"/>
              <a:chExt cx="4272" cy="903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1959" y="1144"/>
                <a:ext cx="3476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spc="100" dirty="0">
                    <a:solidFill>
                      <a:schemeClr val="tx1">
                        <a:alpha val="70000"/>
                      </a:schemeClr>
                    </a:solidFill>
                    <a:latin typeface="+mn-ea"/>
                  </a:rPr>
                  <a:t>Program Background</a:t>
                </a:r>
                <a:endParaRPr lang="en-US" altLang="zh-CN" sz="1200" spc="100" dirty="0">
                  <a:solidFill>
                    <a:schemeClr val="tx1">
                      <a:alpha val="70000"/>
                    </a:schemeClr>
                  </a:solidFill>
                  <a:latin typeface="+mn-ea"/>
                </a:endParaRPr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1163" y="675"/>
                <a:ext cx="3501" cy="780"/>
                <a:chOff x="1163" y="675"/>
                <a:chExt cx="3501" cy="780"/>
              </a:xfrm>
            </p:grpSpPr>
            <p:sp>
              <p:nvSpPr>
                <p:cNvPr id="7" name="文本框 6"/>
                <p:cNvSpPr txBox="1"/>
                <p:nvPr/>
              </p:nvSpPr>
              <p:spPr>
                <a:xfrm>
                  <a:off x="1944" y="675"/>
                  <a:ext cx="2720" cy="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en-US" altLang="zh-CN" sz="2000" dirty="0">
                      <a:latin typeface="+mj-ea"/>
                      <a:ea typeface="+mj-ea"/>
                    </a:rPr>
                    <a:t>1.1 </a:t>
                  </a:r>
                  <a:r>
                    <a:rPr lang="zh-CN" altLang="en-US" sz="2000" dirty="0">
                      <a:latin typeface="+mj-ea"/>
                      <a:ea typeface="+mj-ea"/>
                    </a:rPr>
                    <a:t>项目背景</a:t>
                  </a:r>
                  <a:endParaRPr lang="zh-CN" altLang="en-US" sz="2000" dirty="0">
                    <a:latin typeface="+mj-ea"/>
                    <a:ea typeface="+mj-ea"/>
                  </a:endParaRPr>
                </a:p>
              </p:txBody>
            </p:sp>
            <p:grpSp>
              <p:nvGrpSpPr>
                <p:cNvPr id="43" name="组合 42"/>
                <p:cNvGrpSpPr/>
                <p:nvPr/>
              </p:nvGrpSpPr>
              <p:grpSpPr>
                <a:xfrm>
                  <a:off x="1163" y="675"/>
                  <a:ext cx="780" cy="780"/>
                  <a:chOff x="17325" y="9160"/>
                  <a:chExt cx="780" cy="780"/>
                </a:xfrm>
              </p:grpSpPr>
              <p:sp>
                <p:nvSpPr>
                  <p:cNvPr id="35" name="椭圆 34"/>
                  <p:cNvSpPr/>
                  <p:nvPr/>
                </p:nvSpPr>
                <p:spPr>
                  <a:xfrm>
                    <a:off x="17325" y="9160"/>
                    <a:ext cx="780" cy="780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41" name="图片 40" descr="森林"/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96DAC541-7B7A-43D3-8B79-37D633B846F1}">
                        <asvg:svgBlip xmlns:asvg="http://schemas.microsoft.com/office/drawing/2016/SVG/main" r:embed="rId1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391" y="9214"/>
                    <a:ext cx="663" cy="663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27" name="文本框 26"/>
            <p:cNvSpPr txBox="1"/>
            <p:nvPr/>
          </p:nvSpPr>
          <p:spPr>
            <a:xfrm>
              <a:off x="671" y="1461"/>
              <a:ext cx="1797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rPr>
                <a:t>林上鹰眼</a:t>
              </a:r>
              <a:endParaRPr lang="zh-CN" altLang="en-US" sz="1000" dirty="0">
                <a:solidFill>
                  <a:srgbClr val="267A63"/>
                </a:solidFill>
                <a:latin typeface="+mj-ea"/>
                <a:ea typeface="+mj-ea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0" name="矩形: 圆角 9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0" y="6781290"/>
            <a:ext cx="12192000" cy="7671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>
            <p:custDataLst>
              <p:tags r:id="rId1"/>
            </p:custDataLst>
          </p:nvPr>
        </p:nvGrpSpPr>
        <p:grpSpPr>
          <a:xfrm>
            <a:off x="5978624" y="2964423"/>
            <a:ext cx="69438" cy="106827"/>
            <a:chOff x="680286" y="7512214"/>
            <a:chExt cx="251385" cy="386747"/>
          </a:xfrm>
        </p:grpSpPr>
        <p:sp>
          <p:nvSpPr>
            <p:cNvPr id="15" name="任意多边形: 形状 14"/>
            <p:cNvSpPr/>
            <p:nvPr>
              <p:custDataLst>
                <p:tags r:id="rId2"/>
              </p:custDataLst>
            </p:nvPr>
          </p:nvSpPr>
          <p:spPr>
            <a:xfrm rot="19017823">
              <a:off x="680286" y="7512214"/>
              <a:ext cx="251385" cy="386747"/>
            </a:xfrm>
            <a:custGeom>
              <a:avLst/>
              <a:gdLst>
                <a:gd name="connsiteX0" fmla="*/ 251386 w 251385"/>
                <a:gd name="connsiteY0" fmla="*/ 193374 h 386747"/>
                <a:gd name="connsiteX1" fmla="*/ 125693 w 251385"/>
                <a:gd name="connsiteY1" fmla="*/ 386748 h 386747"/>
                <a:gd name="connsiteX2" fmla="*/ 0 w 251385"/>
                <a:gd name="connsiteY2" fmla="*/ 193374 h 386747"/>
                <a:gd name="connsiteX3" fmla="*/ 125693 w 251385"/>
                <a:gd name="connsiteY3" fmla="*/ 0 h 386747"/>
                <a:gd name="connsiteX4" fmla="*/ 251386 w 251385"/>
                <a:gd name="connsiteY4" fmla="*/ 193374 h 386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385" h="386747">
                  <a:moveTo>
                    <a:pt x="251386" y="193374"/>
                  </a:moveTo>
                  <a:cubicBezTo>
                    <a:pt x="251386" y="329642"/>
                    <a:pt x="125693" y="386748"/>
                    <a:pt x="125693" y="386748"/>
                  </a:cubicBezTo>
                  <a:cubicBezTo>
                    <a:pt x="125693" y="386748"/>
                    <a:pt x="0" y="342030"/>
                    <a:pt x="0" y="193374"/>
                  </a:cubicBezTo>
                  <a:cubicBezTo>
                    <a:pt x="0" y="44718"/>
                    <a:pt x="125693" y="0"/>
                    <a:pt x="125693" y="0"/>
                  </a:cubicBezTo>
                  <a:cubicBezTo>
                    <a:pt x="125693" y="0"/>
                    <a:pt x="251386" y="57106"/>
                    <a:pt x="251386" y="193374"/>
                  </a:cubicBezTo>
                  <a:close/>
                </a:path>
              </a:pathLst>
            </a:custGeom>
            <a:noFill/>
            <a:ln w="9525" cap="rnd">
              <a:solidFill>
                <a:srgbClr val="267A6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>
              <p:custDataLst>
                <p:tags r:id="rId3"/>
              </p:custDataLst>
            </p:nvPr>
          </p:nvSpPr>
          <p:spPr>
            <a:xfrm rot="19017823">
              <a:off x="862161" y="7732057"/>
              <a:ext cx="48343" cy="48343"/>
            </a:xfrm>
            <a:custGeom>
              <a:avLst/>
              <a:gdLst>
                <a:gd name="connsiteX0" fmla="*/ 0 w 48343"/>
                <a:gd name="connsiteY0" fmla="*/ 48343 h 48343"/>
                <a:gd name="connsiteX1" fmla="*/ 48343 w 48343"/>
                <a:gd name="connsiteY1" fmla="*/ 0 h 4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43" h="48343">
                  <a:moveTo>
                    <a:pt x="0" y="48343"/>
                  </a:moveTo>
                  <a:lnTo>
                    <a:pt x="48343" y="0"/>
                  </a:lnTo>
                </a:path>
              </a:pathLst>
            </a:custGeom>
            <a:noFill/>
            <a:ln w="9525" cap="rnd">
              <a:solidFill>
                <a:srgbClr val="267A6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>
              <p:custDataLst>
                <p:tags r:id="rId4"/>
              </p:custDataLst>
            </p:nvPr>
          </p:nvSpPr>
          <p:spPr>
            <a:xfrm rot="19017823">
              <a:off x="780636" y="7715580"/>
              <a:ext cx="48343" cy="48343"/>
            </a:xfrm>
            <a:custGeom>
              <a:avLst/>
              <a:gdLst>
                <a:gd name="connsiteX0" fmla="*/ 48343 w 48343"/>
                <a:gd name="connsiteY0" fmla="*/ 48343 h 48343"/>
                <a:gd name="connsiteX1" fmla="*/ 0 w 48343"/>
                <a:gd name="connsiteY1" fmla="*/ 0 h 4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43" h="48343">
                  <a:moveTo>
                    <a:pt x="48343" y="48343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267A6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>
              <p:custDataLst>
                <p:tags r:id="rId5"/>
              </p:custDataLst>
            </p:nvPr>
          </p:nvSpPr>
          <p:spPr>
            <a:xfrm rot="19017823">
              <a:off x="776380" y="7640185"/>
              <a:ext cx="48343" cy="48343"/>
            </a:xfrm>
            <a:custGeom>
              <a:avLst/>
              <a:gdLst>
                <a:gd name="connsiteX0" fmla="*/ 0 w 48343"/>
                <a:gd name="connsiteY0" fmla="*/ 48343 h 48343"/>
                <a:gd name="connsiteX1" fmla="*/ 48343 w 48343"/>
                <a:gd name="connsiteY1" fmla="*/ 0 h 4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43" h="48343">
                  <a:moveTo>
                    <a:pt x="0" y="48343"/>
                  </a:moveTo>
                  <a:lnTo>
                    <a:pt x="48343" y="0"/>
                  </a:lnTo>
                </a:path>
              </a:pathLst>
            </a:custGeom>
            <a:noFill/>
            <a:ln w="9525" cap="rnd">
              <a:solidFill>
                <a:srgbClr val="267A6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>
              <p:custDataLst>
                <p:tags r:id="rId6"/>
              </p:custDataLst>
            </p:nvPr>
          </p:nvSpPr>
          <p:spPr>
            <a:xfrm rot="19017823">
              <a:off x="837670" y="7592593"/>
              <a:ext cx="9668" cy="290060"/>
            </a:xfrm>
            <a:custGeom>
              <a:avLst/>
              <a:gdLst>
                <a:gd name="connsiteX0" fmla="*/ 0 w 9668"/>
                <a:gd name="connsiteY0" fmla="*/ 290061 h 290060"/>
                <a:gd name="connsiteX1" fmla="*/ 0 w 9668"/>
                <a:gd name="connsiteY1" fmla="*/ 0 h 29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68" h="290060">
                  <a:moveTo>
                    <a:pt x="0" y="290061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267A6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0" name="组合 19"/>
          <p:cNvGrpSpPr/>
          <p:nvPr>
            <p:custDataLst>
              <p:tags r:id="rId7"/>
            </p:custDataLst>
          </p:nvPr>
        </p:nvGrpSpPr>
        <p:grpSpPr>
          <a:xfrm>
            <a:off x="5964011" y="4291511"/>
            <a:ext cx="98664" cy="92515"/>
            <a:chOff x="640466" y="8795245"/>
            <a:chExt cx="357195" cy="334933"/>
          </a:xfrm>
        </p:grpSpPr>
        <p:sp>
          <p:nvSpPr>
            <p:cNvPr id="21" name="任意多边形: 形状 20"/>
            <p:cNvSpPr/>
            <p:nvPr>
              <p:custDataLst>
                <p:tags r:id="rId8"/>
              </p:custDataLst>
            </p:nvPr>
          </p:nvSpPr>
          <p:spPr>
            <a:xfrm rot="19017823">
              <a:off x="680483" y="8798546"/>
              <a:ext cx="251550" cy="309600"/>
            </a:xfrm>
            <a:custGeom>
              <a:avLst/>
              <a:gdLst>
                <a:gd name="connsiteX0" fmla="*/ 251550 w 251550"/>
                <a:gd name="connsiteY0" fmla="*/ 192327 h 309600"/>
                <a:gd name="connsiteX1" fmla="*/ 125775 w 251550"/>
                <a:gd name="connsiteY1" fmla="*/ 309600 h 309600"/>
                <a:gd name="connsiteX2" fmla="*/ 0 w 251550"/>
                <a:gd name="connsiteY2" fmla="*/ 192327 h 309600"/>
                <a:gd name="connsiteX3" fmla="*/ 125775 w 251550"/>
                <a:gd name="connsiteY3" fmla="*/ 0 h 309600"/>
                <a:gd name="connsiteX4" fmla="*/ 251550 w 251550"/>
                <a:gd name="connsiteY4" fmla="*/ 192327 h 3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550" h="309600">
                  <a:moveTo>
                    <a:pt x="251550" y="192327"/>
                  </a:moveTo>
                  <a:cubicBezTo>
                    <a:pt x="251550" y="257095"/>
                    <a:pt x="195239" y="309600"/>
                    <a:pt x="125775" y="309600"/>
                  </a:cubicBezTo>
                  <a:cubicBezTo>
                    <a:pt x="56311" y="309600"/>
                    <a:pt x="0" y="257095"/>
                    <a:pt x="0" y="192327"/>
                  </a:cubicBezTo>
                  <a:cubicBezTo>
                    <a:pt x="0" y="127559"/>
                    <a:pt x="125775" y="0"/>
                    <a:pt x="125775" y="0"/>
                  </a:cubicBezTo>
                  <a:cubicBezTo>
                    <a:pt x="125775" y="0"/>
                    <a:pt x="251550" y="127559"/>
                    <a:pt x="251550" y="192327"/>
                  </a:cubicBezTo>
                  <a:close/>
                </a:path>
              </a:pathLst>
            </a:custGeom>
            <a:noFill/>
            <a:ln w="9525" cap="flat">
              <a:solidFill>
                <a:srgbClr val="267A6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>
            <a:xfrm rot="19017823">
              <a:off x="804956" y="8795245"/>
              <a:ext cx="9675" cy="309600"/>
            </a:xfrm>
            <a:custGeom>
              <a:avLst/>
              <a:gdLst>
                <a:gd name="connsiteX0" fmla="*/ 0 w 9675"/>
                <a:gd name="connsiteY0" fmla="*/ 0 h 309600"/>
                <a:gd name="connsiteX1" fmla="*/ 0 w 9675"/>
                <a:gd name="connsiteY1" fmla="*/ 309600 h 3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75" h="309600">
                  <a:moveTo>
                    <a:pt x="0" y="0"/>
                  </a:moveTo>
                  <a:lnTo>
                    <a:pt x="0" y="309600"/>
                  </a:lnTo>
                </a:path>
              </a:pathLst>
            </a:custGeom>
            <a:noFill/>
            <a:ln w="9525" cap="rnd">
              <a:solidFill>
                <a:srgbClr val="267A6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>
            <a:xfrm rot="19017823">
              <a:off x="937012" y="9052778"/>
              <a:ext cx="9675" cy="77400"/>
            </a:xfrm>
            <a:custGeom>
              <a:avLst/>
              <a:gdLst>
                <a:gd name="connsiteX0" fmla="*/ 0 w 9675"/>
                <a:gd name="connsiteY0" fmla="*/ 0 h 77400"/>
                <a:gd name="connsiteX1" fmla="*/ 0 w 9675"/>
                <a:gd name="connsiteY1" fmla="*/ 77400 h 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75" h="77400">
                  <a:moveTo>
                    <a:pt x="0" y="0"/>
                  </a:moveTo>
                  <a:lnTo>
                    <a:pt x="0" y="77400"/>
                  </a:lnTo>
                </a:path>
              </a:pathLst>
            </a:custGeom>
            <a:noFill/>
            <a:ln w="9525" cap="rnd">
              <a:solidFill>
                <a:srgbClr val="267A6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>
            <a:xfrm rot="19017823">
              <a:off x="746111" y="8964999"/>
              <a:ext cx="251550" cy="117272"/>
            </a:xfrm>
            <a:custGeom>
              <a:avLst/>
              <a:gdLst>
                <a:gd name="connsiteX0" fmla="*/ 251550 w 251550"/>
                <a:gd name="connsiteY0" fmla="*/ 0 h 117272"/>
                <a:gd name="connsiteX1" fmla="*/ 125775 w 251550"/>
                <a:gd name="connsiteY1" fmla="*/ 117273 h 117272"/>
                <a:gd name="connsiteX2" fmla="*/ 0 w 251550"/>
                <a:gd name="connsiteY2" fmla="*/ 0 h 117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1550" h="117272">
                  <a:moveTo>
                    <a:pt x="251550" y="0"/>
                  </a:moveTo>
                  <a:cubicBezTo>
                    <a:pt x="251550" y="64768"/>
                    <a:pt x="195239" y="117273"/>
                    <a:pt x="125775" y="117273"/>
                  </a:cubicBezTo>
                  <a:cubicBezTo>
                    <a:pt x="56311" y="117273"/>
                    <a:pt x="0" y="64768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267A6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>
            <a:xfrm rot="19017823">
              <a:off x="640466" y="8814324"/>
              <a:ext cx="251550" cy="192327"/>
            </a:xfrm>
            <a:custGeom>
              <a:avLst/>
              <a:gdLst>
                <a:gd name="connsiteX0" fmla="*/ 251550 w 251550"/>
                <a:gd name="connsiteY0" fmla="*/ 192327 h 192327"/>
                <a:gd name="connsiteX1" fmla="*/ 125775 w 251550"/>
                <a:gd name="connsiteY1" fmla="*/ 0 h 192327"/>
                <a:gd name="connsiteX2" fmla="*/ 0 w 251550"/>
                <a:gd name="connsiteY2" fmla="*/ 192327 h 19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1550" h="192327">
                  <a:moveTo>
                    <a:pt x="251550" y="192327"/>
                  </a:moveTo>
                  <a:cubicBezTo>
                    <a:pt x="251550" y="127559"/>
                    <a:pt x="125775" y="0"/>
                    <a:pt x="125775" y="0"/>
                  </a:cubicBezTo>
                  <a:cubicBezTo>
                    <a:pt x="125775" y="0"/>
                    <a:pt x="0" y="127559"/>
                    <a:pt x="0" y="192327"/>
                  </a:cubicBezTo>
                </a:path>
              </a:pathLst>
            </a:custGeom>
            <a:noFill/>
            <a:ln w="9525" cap="flat">
              <a:solidFill>
                <a:srgbClr val="267A6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7" name="组合 26"/>
          <p:cNvGrpSpPr/>
          <p:nvPr>
            <p:custDataLst>
              <p:tags r:id="rId13"/>
            </p:custDataLst>
          </p:nvPr>
        </p:nvGrpSpPr>
        <p:grpSpPr>
          <a:xfrm>
            <a:off x="5971911" y="1656406"/>
            <a:ext cx="82865" cy="82995"/>
            <a:chOff x="682669" y="10107210"/>
            <a:chExt cx="300000" cy="300469"/>
          </a:xfrm>
        </p:grpSpPr>
        <p:sp>
          <p:nvSpPr>
            <p:cNvPr id="28" name="任意多边形: 形状 27"/>
            <p:cNvSpPr/>
            <p:nvPr>
              <p:custDataLst>
                <p:tags r:id="rId14"/>
              </p:custDataLst>
            </p:nvPr>
          </p:nvSpPr>
          <p:spPr>
            <a:xfrm>
              <a:off x="682669" y="10107210"/>
              <a:ext cx="286666" cy="293268"/>
            </a:xfrm>
            <a:custGeom>
              <a:avLst/>
              <a:gdLst>
                <a:gd name="connsiteX0" fmla="*/ 202500 w 286666"/>
                <a:gd name="connsiteY0" fmla="*/ 292969 h 293268"/>
                <a:gd name="connsiteX1" fmla="*/ 52500 w 286666"/>
                <a:gd name="connsiteY1" fmla="*/ 240469 h 293268"/>
                <a:gd name="connsiteX2" fmla="*/ 0 w 286666"/>
                <a:gd name="connsiteY2" fmla="*/ 469 h 293268"/>
                <a:gd name="connsiteX3" fmla="*/ 240000 w 286666"/>
                <a:gd name="connsiteY3" fmla="*/ 37969 h 293268"/>
                <a:gd name="connsiteX4" fmla="*/ 285000 w 286666"/>
                <a:gd name="connsiteY4" fmla="*/ 210469 h 293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666" h="293268">
                  <a:moveTo>
                    <a:pt x="202500" y="292969"/>
                  </a:moveTo>
                  <a:cubicBezTo>
                    <a:pt x="202500" y="292969"/>
                    <a:pt x="105000" y="300469"/>
                    <a:pt x="52500" y="240469"/>
                  </a:cubicBezTo>
                  <a:cubicBezTo>
                    <a:pt x="0" y="180469"/>
                    <a:pt x="0" y="469"/>
                    <a:pt x="0" y="469"/>
                  </a:cubicBezTo>
                  <a:cubicBezTo>
                    <a:pt x="0" y="469"/>
                    <a:pt x="180000" y="-7031"/>
                    <a:pt x="240000" y="37969"/>
                  </a:cubicBezTo>
                  <a:cubicBezTo>
                    <a:pt x="300000" y="82969"/>
                    <a:pt x="285000" y="210469"/>
                    <a:pt x="285000" y="210469"/>
                  </a:cubicBezTo>
                </a:path>
              </a:pathLst>
            </a:custGeom>
            <a:noFill/>
            <a:ln w="9525" cap="rnd">
              <a:solidFill>
                <a:srgbClr val="267A6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>
              <p:custDataLst>
                <p:tags r:id="rId15"/>
              </p:custDataLst>
            </p:nvPr>
          </p:nvSpPr>
          <p:spPr>
            <a:xfrm>
              <a:off x="772669" y="10175179"/>
              <a:ext cx="210000" cy="232500"/>
            </a:xfrm>
            <a:custGeom>
              <a:avLst/>
              <a:gdLst>
                <a:gd name="connsiteX0" fmla="*/ 210000 w 210000"/>
                <a:gd name="connsiteY0" fmla="*/ 232500 h 232500"/>
                <a:gd name="connsiteX1" fmla="*/ 75000 w 210000"/>
                <a:gd name="connsiteY1" fmla="*/ 112500 h 232500"/>
                <a:gd name="connsiteX2" fmla="*/ 0 w 210000"/>
                <a:gd name="connsiteY2" fmla="*/ 0 h 23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000" h="232500">
                  <a:moveTo>
                    <a:pt x="210000" y="232500"/>
                  </a:moveTo>
                  <a:cubicBezTo>
                    <a:pt x="210000" y="232500"/>
                    <a:pt x="126155" y="169136"/>
                    <a:pt x="75000" y="112500"/>
                  </a:cubicBezTo>
                  <a:cubicBezTo>
                    <a:pt x="23845" y="55864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rgbClr val="267A6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>
              <p:custDataLst>
                <p:tags r:id="rId16"/>
              </p:custDataLst>
            </p:nvPr>
          </p:nvSpPr>
          <p:spPr>
            <a:xfrm>
              <a:off x="847669" y="10190179"/>
              <a:ext cx="7500" cy="97500"/>
            </a:xfrm>
            <a:custGeom>
              <a:avLst/>
              <a:gdLst>
                <a:gd name="connsiteX0" fmla="*/ 0 w 7500"/>
                <a:gd name="connsiteY0" fmla="*/ 97500 h 97500"/>
                <a:gd name="connsiteX1" fmla="*/ 7500 w 7500"/>
                <a:gd name="connsiteY1" fmla="*/ 0 h 9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00" h="97500">
                  <a:moveTo>
                    <a:pt x="0" y="97500"/>
                  </a:moveTo>
                  <a:lnTo>
                    <a:pt x="7500" y="0"/>
                  </a:lnTo>
                </a:path>
              </a:pathLst>
            </a:custGeom>
            <a:noFill/>
            <a:ln w="9525" cap="rnd">
              <a:solidFill>
                <a:srgbClr val="267A6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>
              <p:custDataLst>
                <p:tags r:id="rId17"/>
              </p:custDataLst>
            </p:nvPr>
          </p:nvSpPr>
          <p:spPr>
            <a:xfrm>
              <a:off x="772669" y="10280179"/>
              <a:ext cx="75000" cy="7500"/>
            </a:xfrm>
            <a:custGeom>
              <a:avLst/>
              <a:gdLst>
                <a:gd name="connsiteX0" fmla="*/ 75000 w 75000"/>
                <a:gd name="connsiteY0" fmla="*/ 7500 h 7500"/>
                <a:gd name="connsiteX1" fmla="*/ 0 w 75000"/>
                <a:gd name="connsiteY1" fmla="*/ 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000" h="7500">
                  <a:moveTo>
                    <a:pt x="75000" y="7500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267A6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32" name="椭圆 31"/>
          <p:cNvSpPr/>
          <p:nvPr>
            <p:custDataLst>
              <p:tags r:id="rId18"/>
            </p:custDataLst>
          </p:nvPr>
        </p:nvSpPr>
        <p:spPr>
          <a:xfrm>
            <a:off x="5904210" y="1588770"/>
            <a:ext cx="218266" cy="218266"/>
          </a:xfrm>
          <a:prstGeom prst="ellipse">
            <a:avLst/>
          </a:prstGeom>
          <a:noFill/>
          <a:ln>
            <a:solidFill>
              <a:srgbClr val="267A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>
            <p:custDataLst>
              <p:tags r:id="rId19"/>
            </p:custDataLst>
          </p:nvPr>
        </p:nvSpPr>
        <p:spPr>
          <a:xfrm>
            <a:off x="6214745" y="1531620"/>
            <a:ext cx="39052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rgbClr val="181717"/>
                </a:solidFill>
                <a:latin typeface="+mj-ea"/>
                <a:ea typeface="+mj-ea"/>
              </a:rPr>
              <a:t>“绿水金山就是金山银山”的科学论断</a:t>
            </a:r>
            <a:endParaRPr lang="zh-CN" altLang="en-US" sz="1600" dirty="0">
              <a:solidFill>
                <a:srgbClr val="181717"/>
              </a:solidFill>
              <a:latin typeface="+mj-ea"/>
              <a:ea typeface="+mj-ea"/>
            </a:endParaRPr>
          </a:p>
        </p:txBody>
      </p:sp>
      <p:sp>
        <p:nvSpPr>
          <p:cNvPr id="34" name="文本框 33"/>
          <p:cNvSpPr txBox="1"/>
          <p:nvPr>
            <p:custDataLst>
              <p:tags r:id="rId20"/>
            </p:custDataLst>
          </p:nvPr>
        </p:nvSpPr>
        <p:spPr>
          <a:xfrm>
            <a:off x="6218996" y="1781636"/>
            <a:ext cx="5388804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zh-CN" altLang="en-US" sz="1200" dirty="0">
                <a:solidFill>
                  <a:srgbClr val="404040"/>
                </a:solidFill>
              </a:rPr>
              <a:t>随着习近平总书记提出“绿水金山就是金山银山”的科学论断的贯彻落实，生态环境、物种和栖息地保护等自然资源相关议题受到的重视程度不断增强，生态文明建设的地位和作用日益凸显。</a:t>
            </a:r>
            <a:endParaRPr lang="zh-CN" altLang="en-US" sz="1200" dirty="0">
              <a:solidFill>
                <a:srgbClr val="404040"/>
              </a:solidFill>
            </a:endParaRPr>
          </a:p>
        </p:txBody>
      </p:sp>
      <p:sp>
        <p:nvSpPr>
          <p:cNvPr id="35" name="矩形 34"/>
          <p:cNvSpPr/>
          <p:nvPr>
            <p:custDataLst>
              <p:tags r:id="rId21"/>
            </p:custDataLst>
          </p:nvPr>
        </p:nvSpPr>
        <p:spPr>
          <a:xfrm>
            <a:off x="6321105" y="2623531"/>
            <a:ext cx="432000" cy="4320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>
            <p:custDataLst>
              <p:tags r:id="rId22"/>
            </p:custDataLst>
          </p:nvPr>
        </p:nvSpPr>
        <p:spPr>
          <a:xfrm>
            <a:off x="5904210" y="2908703"/>
            <a:ext cx="218266" cy="218266"/>
          </a:xfrm>
          <a:prstGeom prst="ellipse">
            <a:avLst/>
          </a:prstGeom>
          <a:noFill/>
          <a:ln>
            <a:solidFill>
              <a:srgbClr val="267A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>
            <p:custDataLst>
              <p:tags r:id="rId23"/>
            </p:custDataLst>
          </p:nvPr>
        </p:nvSpPr>
        <p:spPr>
          <a:xfrm>
            <a:off x="6214745" y="2851150"/>
            <a:ext cx="41141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rgbClr val="181717"/>
                </a:solidFill>
                <a:latin typeface="+mj-ea"/>
                <a:ea typeface="+mj-ea"/>
              </a:rPr>
              <a:t>2022年</a:t>
            </a:r>
            <a:r>
              <a:rPr lang="en-US" altLang="zh-CN" sz="1600" dirty="0">
                <a:solidFill>
                  <a:srgbClr val="181717"/>
                </a:solidFill>
                <a:latin typeface="+mj-ea"/>
                <a:ea typeface="+mj-ea"/>
              </a:rPr>
              <a:t>:</a:t>
            </a:r>
            <a:r>
              <a:rPr lang="zh-CN" altLang="en-US" sz="1600" dirty="0">
                <a:solidFill>
                  <a:srgbClr val="181717"/>
                </a:solidFill>
                <a:latin typeface="+mj-ea"/>
                <a:ea typeface="+mj-ea"/>
              </a:rPr>
              <a:t>生态环境监管以及生态赔偿机制</a:t>
            </a:r>
            <a:endParaRPr lang="zh-CN" altLang="en-US" sz="1600" dirty="0">
              <a:solidFill>
                <a:srgbClr val="181717"/>
              </a:solidFill>
              <a:latin typeface="+mj-ea"/>
              <a:ea typeface="+mj-ea"/>
            </a:endParaRPr>
          </a:p>
        </p:txBody>
      </p:sp>
      <p:sp>
        <p:nvSpPr>
          <p:cNvPr id="38" name="文本框 37"/>
          <p:cNvSpPr txBox="1"/>
          <p:nvPr>
            <p:custDataLst>
              <p:tags r:id="rId24"/>
            </p:custDataLst>
          </p:nvPr>
        </p:nvSpPr>
        <p:spPr>
          <a:xfrm>
            <a:off x="6218996" y="3101569"/>
            <a:ext cx="5388804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zh-CN" altLang="en-US" sz="1200" dirty="0">
                <a:solidFill>
                  <a:srgbClr val="404040"/>
                </a:solidFill>
              </a:rPr>
              <a:t>于2025年建立较为完善的生态保护监管政策制度和法规标准体系、全国生态监测监督评估网络以及重点地区的常态化遥感监测，这是我国首次制定生态保护的监管规划。</a:t>
            </a:r>
            <a:endParaRPr lang="zh-CN" altLang="en-US" sz="1200" dirty="0">
              <a:solidFill>
                <a:srgbClr val="404040"/>
              </a:solidFill>
            </a:endParaRPr>
          </a:p>
        </p:txBody>
      </p:sp>
      <p:sp>
        <p:nvSpPr>
          <p:cNvPr id="39" name="矩形 38"/>
          <p:cNvSpPr/>
          <p:nvPr>
            <p:custDataLst>
              <p:tags r:id="rId25"/>
            </p:custDataLst>
          </p:nvPr>
        </p:nvSpPr>
        <p:spPr>
          <a:xfrm>
            <a:off x="6321105" y="3952354"/>
            <a:ext cx="432000" cy="4320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>
            <p:custDataLst>
              <p:tags r:id="rId26"/>
            </p:custDataLst>
          </p:nvPr>
        </p:nvSpPr>
        <p:spPr>
          <a:xfrm>
            <a:off x="5904210" y="4228635"/>
            <a:ext cx="218266" cy="218266"/>
          </a:xfrm>
          <a:prstGeom prst="ellipse">
            <a:avLst/>
          </a:prstGeom>
          <a:noFill/>
          <a:ln>
            <a:solidFill>
              <a:srgbClr val="267A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>
            <p:custDataLst>
              <p:tags r:id="rId27"/>
            </p:custDataLst>
          </p:nvPr>
        </p:nvSpPr>
        <p:spPr>
          <a:xfrm>
            <a:off x="6214745" y="4171315"/>
            <a:ext cx="42576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rgbClr val="181717"/>
                </a:solidFill>
                <a:latin typeface="+mj-ea"/>
                <a:ea typeface="+mj-ea"/>
              </a:rPr>
              <a:t>2022</a:t>
            </a:r>
            <a:r>
              <a:rPr lang="zh-CN" altLang="en-US" sz="1600" dirty="0">
                <a:solidFill>
                  <a:srgbClr val="181717"/>
                </a:solidFill>
                <a:latin typeface="+mj-ea"/>
                <a:ea typeface="+mj-ea"/>
              </a:rPr>
              <a:t>年：《生态环境损害赔偿管理规定》</a:t>
            </a:r>
            <a:endParaRPr lang="zh-CN" altLang="en-US" sz="1600" dirty="0">
              <a:solidFill>
                <a:srgbClr val="181717"/>
              </a:solidFill>
              <a:latin typeface="+mj-ea"/>
              <a:ea typeface="+mj-ea"/>
            </a:endParaRPr>
          </a:p>
        </p:txBody>
      </p:sp>
      <p:sp>
        <p:nvSpPr>
          <p:cNvPr id="42" name="文本框 41"/>
          <p:cNvSpPr txBox="1"/>
          <p:nvPr>
            <p:custDataLst>
              <p:tags r:id="rId28"/>
            </p:custDataLst>
          </p:nvPr>
        </p:nvSpPr>
        <p:spPr>
          <a:xfrm>
            <a:off x="6218996" y="4421501"/>
            <a:ext cx="5388804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zh-CN" altLang="en-US" sz="1200" dirty="0">
                <a:solidFill>
                  <a:srgbClr val="404040"/>
                </a:solidFill>
              </a:rPr>
              <a:t>2022年5月，生态环境部联合最高法等13部门联合印发了《生态环境损害赔偿管理规定》，将损害赔偿的各关键步骤进行了明确的任务分工。</a:t>
            </a:r>
            <a:endParaRPr lang="zh-CN" altLang="en-US" sz="1200" dirty="0">
              <a:solidFill>
                <a:srgbClr val="404040"/>
              </a:solidFill>
            </a:endParaRPr>
          </a:p>
        </p:txBody>
      </p:sp>
      <p:sp>
        <p:nvSpPr>
          <p:cNvPr id="43" name="矩形 42"/>
          <p:cNvSpPr/>
          <p:nvPr>
            <p:custDataLst>
              <p:tags r:id="rId29"/>
            </p:custDataLst>
          </p:nvPr>
        </p:nvSpPr>
        <p:spPr>
          <a:xfrm>
            <a:off x="6321105" y="5067816"/>
            <a:ext cx="432000" cy="4320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6518910" y="5626100"/>
            <a:ext cx="50888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dirty="0">
                <a:ln>
                  <a:solidFill>
                    <a:srgbClr val="267A63"/>
                  </a:solidFill>
                </a:ln>
                <a:noFill/>
              </a:rPr>
              <a:t>FOREST EYE</a:t>
            </a:r>
            <a:endParaRPr lang="zh-CN" altLang="en-US" sz="5400" dirty="0">
              <a:ln>
                <a:solidFill>
                  <a:srgbClr val="267A63"/>
                </a:solidFill>
              </a:ln>
              <a:noFill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426085" y="428625"/>
            <a:ext cx="3025140" cy="744220"/>
            <a:chOff x="671" y="675"/>
            <a:chExt cx="4764" cy="1172"/>
          </a:xfrm>
        </p:grpSpPr>
        <p:grpSp>
          <p:nvGrpSpPr>
            <p:cNvPr id="50" name="组合 49"/>
            <p:cNvGrpSpPr/>
            <p:nvPr/>
          </p:nvGrpSpPr>
          <p:grpSpPr>
            <a:xfrm>
              <a:off x="1163" y="675"/>
              <a:ext cx="4272" cy="903"/>
              <a:chOff x="1163" y="675"/>
              <a:chExt cx="4272" cy="903"/>
            </a:xfrm>
          </p:grpSpPr>
          <p:sp>
            <p:nvSpPr>
              <p:cNvPr id="51" name="文本框 50"/>
              <p:cNvSpPr txBox="1"/>
              <p:nvPr/>
            </p:nvSpPr>
            <p:spPr>
              <a:xfrm>
                <a:off x="1959" y="1144"/>
                <a:ext cx="3476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 spc="100" dirty="0">
                    <a:solidFill>
                      <a:schemeClr val="tx1">
                        <a:alpha val="70000"/>
                      </a:schemeClr>
                    </a:solidFill>
                    <a:latin typeface="+mn-ea"/>
                  </a:rPr>
                  <a:t>Program Significance</a:t>
                </a:r>
                <a:endParaRPr lang="en-US" altLang="zh-CN" sz="1200" spc="100" dirty="0">
                  <a:solidFill>
                    <a:schemeClr val="tx1">
                      <a:alpha val="70000"/>
                    </a:schemeClr>
                  </a:solidFill>
                  <a:latin typeface="+mn-ea"/>
                </a:endParaRPr>
              </a:p>
            </p:txBody>
          </p:sp>
          <p:grpSp>
            <p:nvGrpSpPr>
              <p:cNvPr id="52" name="组合 51"/>
              <p:cNvGrpSpPr/>
              <p:nvPr/>
            </p:nvGrpSpPr>
            <p:grpSpPr>
              <a:xfrm>
                <a:off x="1163" y="675"/>
                <a:ext cx="3501" cy="780"/>
                <a:chOff x="1163" y="675"/>
                <a:chExt cx="3501" cy="780"/>
              </a:xfrm>
            </p:grpSpPr>
            <p:sp>
              <p:nvSpPr>
                <p:cNvPr id="53" name="文本框 52"/>
                <p:cNvSpPr txBox="1"/>
                <p:nvPr/>
              </p:nvSpPr>
              <p:spPr>
                <a:xfrm>
                  <a:off x="1944" y="675"/>
                  <a:ext cx="2720" cy="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dist"/>
                  <a:r>
                    <a:rPr lang="en-US" altLang="zh-CN" sz="2000" dirty="0">
                      <a:latin typeface="+mj-ea"/>
                      <a:ea typeface="+mj-ea"/>
                    </a:rPr>
                    <a:t>1.2 </a:t>
                  </a:r>
                  <a:r>
                    <a:rPr lang="zh-CN" altLang="en-US" sz="2000" dirty="0">
                      <a:latin typeface="+mj-ea"/>
                      <a:ea typeface="+mj-ea"/>
                    </a:rPr>
                    <a:t>项目</a:t>
                  </a:r>
                  <a:r>
                    <a:rPr lang="zh-CN" altLang="en-US" sz="2000" dirty="0">
                      <a:latin typeface="+mj-ea"/>
                      <a:ea typeface="+mj-ea"/>
                    </a:rPr>
                    <a:t>意义</a:t>
                  </a:r>
                  <a:endParaRPr lang="zh-CN" altLang="en-US" sz="2000" dirty="0">
                    <a:latin typeface="+mj-ea"/>
                    <a:ea typeface="+mj-ea"/>
                  </a:endParaRPr>
                </a:p>
              </p:txBody>
            </p:sp>
            <p:grpSp>
              <p:nvGrpSpPr>
                <p:cNvPr id="54" name="组合 53"/>
                <p:cNvGrpSpPr/>
                <p:nvPr/>
              </p:nvGrpSpPr>
              <p:grpSpPr>
                <a:xfrm>
                  <a:off x="1163" y="675"/>
                  <a:ext cx="780" cy="780"/>
                  <a:chOff x="17325" y="9160"/>
                  <a:chExt cx="780" cy="780"/>
                </a:xfrm>
              </p:grpSpPr>
              <p:sp>
                <p:nvSpPr>
                  <p:cNvPr id="55" name="椭圆 54"/>
                  <p:cNvSpPr/>
                  <p:nvPr/>
                </p:nvSpPr>
                <p:spPr>
                  <a:xfrm>
                    <a:off x="17325" y="9160"/>
                    <a:ext cx="780" cy="780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56" name="图片 55" descr="森林"/>
                  <p:cNvPicPr>
                    <a:picLocks noChangeAspect="1"/>
                  </p:cNvPicPr>
                  <p:nvPr/>
                </p:nvPicPr>
                <p:blipFill>
                  <a:blip r:embed="rId30">
                    <a:extLst>
                      <a:ext uri="{96DAC541-7B7A-43D3-8B79-37D633B846F1}">
                        <asvg:svgBlip xmlns:asvg="http://schemas.microsoft.com/office/drawing/2016/SVG/main" r:embed="rId3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391" y="9214"/>
                    <a:ext cx="663" cy="663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58" name="文本框 57"/>
            <p:cNvSpPr txBox="1"/>
            <p:nvPr/>
          </p:nvSpPr>
          <p:spPr>
            <a:xfrm>
              <a:off x="671" y="1461"/>
              <a:ext cx="1797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rPr>
                <a:t>林上鹰眼</a:t>
              </a:r>
              <a:endParaRPr lang="zh-CN" altLang="en-US" sz="1000" dirty="0">
                <a:solidFill>
                  <a:srgbClr val="267A63"/>
                </a:solidFill>
                <a:latin typeface="+mj-ea"/>
                <a:ea typeface="+mj-ea"/>
                <a:sym typeface="+mn-ea"/>
              </a:endParaRPr>
            </a:p>
          </p:txBody>
        </p:sp>
      </p:grpSp>
      <p:pic>
        <p:nvPicPr>
          <p:cNvPr id="60" name="图片 59"/>
          <p:cNvPicPr>
            <a:picLocks noChangeAspect="1"/>
          </p:cNvPicPr>
          <p:nvPr/>
        </p:nvPicPr>
        <p:blipFill>
          <a:blip r:embed="rId32">
            <a:lum contrast="-6000"/>
          </a:blip>
          <a:srcRect l="-988" t="2015" r="-138" b="7398"/>
          <a:stretch>
            <a:fillRect/>
          </a:stretch>
        </p:blipFill>
        <p:spPr>
          <a:xfrm>
            <a:off x="1072515" y="1273175"/>
            <a:ext cx="3923665" cy="51238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0" name="矩形: 圆角 9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0" y="6781290"/>
            <a:ext cx="12192000" cy="7671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>
            <p:custDataLst>
              <p:tags r:id="rId1"/>
            </p:custDataLst>
          </p:nvPr>
        </p:nvGrpSpPr>
        <p:grpSpPr>
          <a:xfrm>
            <a:off x="906125" y="1657985"/>
            <a:ext cx="5237500" cy="1028720"/>
            <a:chOff x="9298" y="2412"/>
            <a:chExt cx="8248" cy="1620"/>
          </a:xfrm>
        </p:grpSpPr>
        <p:grpSp>
          <p:nvGrpSpPr>
            <p:cNvPr id="27" name="组合 26"/>
            <p:cNvGrpSpPr/>
            <p:nvPr>
              <p:custDataLst>
                <p:tags r:id="rId2"/>
              </p:custDataLst>
            </p:nvPr>
          </p:nvGrpSpPr>
          <p:grpSpPr>
            <a:xfrm>
              <a:off x="9405" y="2609"/>
              <a:ext cx="130" cy="131"/>
              <a:chOff x="682669" y="10107210"/>
              <a:chExt cx="300000" cy="300469"/>
            </a:xfrm>
          </p:grpSpPr>
          <p:sp>
            <p:nvSpPr>
              <p:cNvPr id="28" name="任意多边形: 形状 27"/>
              <p:cNvSpPr/>
              <p:nvPr>
                <p:custDataLst>
                  <p:tags r:id="rId3"/>
                </p:custDataLst>
              </p:nvPr>
            </p:nvSpPr>
            <p:spPr>
              <a:xfrm>
                <a:off x="682669" y="10107210"/>
                <a:ext cx="286666" cy="293268"/>
              </a:xfrm>
              <a:custGeom>
                <a:avLst/>
                <a:gdLst>
                  <a:gd name="connsiteX0" fmla="*/ 202500 w 286666"/>
                  <a:gd name="connsiteY0" fmla="*/ 292969 h 293268"/>
                  <a:gd name="connsiteX1" fmla="*/ 52500 w 286666"/>
                  <a:gd name="connsiteY1" fmla="*/ 240469 h 293268"/>
                  <a:gd name="connsiteX2" fmla="*/ 0 w 286666"/>
                  <a:gd name="connsiteY2" fmla="*/ 469 h 293268"/>
                  <a:gd name="connsiteX3" fmla="*/ 240000 w 286666"/>
                  <a:gd name="connsiteY3" fmla="*/ 37969 h 293268"/>
                  <a:gd name="connsiteX4" fmla="*/ 285000 w 286666"/>
                  <a:gd name="connsiteY4" fmla="*/ 210469 h 293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666" h="293268">
                    <a:moveTo>
                      <a:pt x="202500" y="292969"/>
                    </a:moveTo>
                    <a:cubicBezTo>
                      <a:pt x="202500" y="292969"/>
                      <a:pt x="105000" y="300469"/>
                      <a:pt x="52500" y="240469"/>
                    </a:cubicBezTo>
                    <a:cubicBezTo>
                      <a:pt x="0" y="180469"/>
                      <a:pt x="0" y="469"/>
                      <a:pt x="0" y="469"/>
                    </a:cubicBezTo>
                    <a:cubicBezTo>
                      <a:pt x="0" y="469"/>
                      <a:pt x="180000" y="-7031"/>
                      <a:pt x="240000" y="37969"/>
                    </a:cubicBezTo>
                    <a:cubicBezTo>
                      <a:pt x="300000" y="82969"/>
                      <a:pt x="285000" y="210469"/>
                      <a:pt x="285000" y="210469"/>
                    </a:cubicBezTo>
                  </a:path>
                </a:pathLst>
              </a:custGeom>
              <a:noFill/>
              <a:ln w="9525" cap="rnd">
                <a:solidFill>
                  <a:srgbClr val="267A6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" name="任意多边形: 形状 28"/>
              <p:cNvSpPr/>
              <p:nvPr>
                <p:custDataLst>
                  <p:tags r:id="rId4"/>
                </p:custDataLst>
              </p:nvPr>
            </p:nvSpPr>
            <p:spPr>
              <a:xfrm>
                <a:off x="772669" y="10175179"/>
                <a:ext cx="210000" cy="232500"/>
              </a:xfrm>
              <a:custGeom>
                <a:avLst/>
                <a:gdLst>
                  <a:gd name="connsiteX0" fmla="*/ 210000 w 210000"/>
                  <a:gd name="connsiteY0" fmla="*/ 232500 h 232500"/>
                  <a:gd name="connsiteX1" fmla="*/ 75000 w 210000"/>
                  <a:gd name="connsiteY1" fmla="*/ 112500 h 232500"/>
                  <a:gd name="connsiteX2" fmla="*/ 0 w 210000"/>
                  <a:gd name="connsiteY2" fmla="*/ 0 h 23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0000" h="232500">
                    <a:moveTo>
                      <a:pt x="210000" y="232500"/>
                    </a:moveTo>
                    <a:cubicBezTo>
                      <a:pt x="210000" y="232500"/>
                      <a:pt x="126155" y="169136"/>
                      <a:pt x="75000" y="112500"/>
                    </a:cubicBezTo>
                    <a:cubicBezTo>
                      <a:pt x="23845" y="55864"/>
                      <a:pt x="0" y="0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rgbClr val="267A6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" name="任意多边形: 形状 29"/>
              <p:cNvSpPr/>
              <p:nvPr>
                <p:custDataLst>
                  <p:tags r:id="rId5"/>
                </p:custDataLst>
              </p:nvPr>
            </p:nvSpPr>
            <p:spPr>
              <a:xfrm>
                <a:off x="847669" y="10190179"/>
                <a:ext cx="7500" cy="97500"/>
              </a:xfrm>
              <a:custGeom>
                <a:avLst/>
                <a:gdLst>
                  <a:gd name="connsiteX0" fmla="*/ 0 w 7500"/>
                  <a:gd name="connsiteY0" fmla="*/ 97500 h 97500"/>
                  <a:gd name="connsiteX1" fmla="*/ 7500 w 7500"/>
                  <a:gd name="connsiteY1" fmla="*/ 0 h 97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00" h="97500">
                    <a:moveTo>
                      <a:pt x="0" y="97500"/>
                    </a:moveTo>
                    <a:lnTo>
                      <a:pt x="7500" y="0"/>
                    </a:lnTo>
                  </a:path>
                </a:pathLst>
              </a:custGeom>
              <a:noFill/>
              <a:ln w="9525" cap="rnd">
                <a:solidFill>
                  <a:srgbClr val="267A6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6"/>
                </p:custDataLst>
              </p:nvPr>
            </p:nvSpPr>
            <p:spPr>
              <a:xfrm>
                <a:off x="772669" y="10280179"/>
                <a:ext cx="75000" cy="7500"/>
              </a:xfrm>
              <a:custGeom>
                <a:avLst/>
                <a:gdLst>
                  <a:gd name="connsiteX0" fmla="*/ 75000 w 75000"/>
                  <a:gd name="connsiteY0" fmla="*/ 7500 h 7500"/>
                  <a:gd name="connsiteX1" fmla="*/ 0 w 75000"/>
                  <a:gd name="connsiteY1" fmla="*/ 0 h 7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000" h="7500">
                    <a:moveTo>
                      <a:pt x="75000" y="750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>
                <a:solidFill>
                  <a:srgbClr val="267A6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2" name="椭圆 31"/>
            <p:cNvSpPr/>
            <p:nvPr>
              <p:custDataLst>
                <p:tags r:id="rId7"/>
              </p:custDataLst>
            </p:nvPr>
          </p:nvSpPr>
          <p:spPr>
            <a:xfrm>
              <a:off x="9298" y="2502"/>
              <a:ext cx="344" cy="344"/>
            </a:xfrm>
            <a:prstGeom prst="ellipse">
              <a:avLst/>
            </a:prstGeom>
            <a:noFill/>
            <a:ln>
              <a:solidFill>
                <a:srgbClr val="267A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>
              <p:custDataLst>
                <p:tags r:id="rId8"/>
              </p:custDataLst>
            </p:nvPr>
          </p:nvSpPr>
          <p:spPr>
            <a:xfrm>
              <a:off x="9787" y="2412"/>
              <a:ext cx="615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dirty="0">
                  <a:solidFill>
                    <a:srgbClr val="181717"/>
                  </a:solidFill>
                  <a:latin typeface="+mj-ea"/>
                  <a:ea typeface="+mj-ea"/>
                </a:rPr>
                <a:t>提高森林监控</a:t>
              </a:r>
              <a:r>
                <a:rPr lang="zh-CN" altLang="en-US" sz="1600" dirty="0">
                  <a:solidFill>
                    <a:srgbClr val="181717"/>
                  </a:solidFill>
                  <a:latin typeface="+mj-ea"/>
                  <a:ea typeface="+mj-ea"/>
                </a:rPr>
                <a:t>效率</a:t>
              </a:r>
              <a:endParaRPr lang="zh-CN" altLang="en-US" sz="1600" dirty="0">
                <a:solidFill>
                  <a:srgbClr val="181717"/>
                </a:solidFill>
                <a:latin typeface="+mj-ea"/>
                <a:ea typeface="+mj-ea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9"/>
              </p:custDataLst>
            </p:nvPr>
          </p:nvSpPr>
          <p:spPr>
            <a:xfrm>
              <a:off x="9794" y="2946"/>
              <a:ext cx="7752" cy="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457200"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404040"/>
                  </a:solidFill>
                </a:rPr>
                <a:t>收集和处理森林资源及环境的数据，检测森林生态系统的变化，减少人力资源的投入，提高监控管理工作的效率和准确性。</a:t>
              </a:r>
              <a:endParaRPr lang="zh-CN" altLang="en-US" sz="1200" dirty="0">
                <a:solidFill>
                  <a:srgbClr val="404040"/>
                </a:solidFill>
              </a:endParaRPr>
            </a:p>
          </p:txBody>
        </p:sp>
        <p:sp>
          <p:nvSpPr>
            <p:cNvPr id="35" name="矩形 34"/>
            <p:cNvSpPr/>
            <p:nvPr>
              <p:custDataLst>
                <p:tags r:id="rId10"/>
              </p:custDataLst>
            </p:nvPr>
          </p:nvSpPr>
          <p:spPr>
            <a:xfrm>
              <a:off x="9954" y="3964"/>
              <a:ext cx="680" cy="68"/>
            </a:xfrm>
            <a:prstGeom prst="rect">
              <a:avLst/>
            </a:prstGeom>
            <a:solidFill>
              <a:srgbClr val="267A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>
            <p:custDataLst>
              <p:tags r:id="rId11"/>
            </p:custDataLst>
          </p:nvPr>
        </p:nvGrpSpPr>
        <p:grpSpPr>
          <a:xfrm>
            <a:off x="859135" y="2780665"/>
            <a:ext cx="5237500" cy="993160"/>
            <a:chOff x="9298" y="4490"/>
            <a:chExt cx="8248" cy="1564"/>
          </a:xfrm>
        </p:grpSpPr>
        <p:grpSp>
          <p:nvGrpSpPr>
            <p:cNvPr id="14" name="组合 13"/>
            <p:cNvGrpSpPr/>
            <p:nvPr>
              <p:custDataLst>
                <p:tags r:id="rId12"/>
              </p:custDataLst>
            </p:nvPr>
          </p:nvGrpSpPr>
          <p:grpSpPr>
            <a:xfrm>
              <a:off x="9415" y="4668"/>
              <a:ext cx="109" cy="168"/>
              <a:chOff x="680286" y="7512214"/>
              <a:chExt cx="251385" cy="386747"/>
            </a:xfrm>
          </p:grpSpPr>
          <p:sp>
            <p:nvSpPr>
              <p:cNvPr id="15" name="任意多边形: 形状 14"/>
              <p:cNvSpPr/>
              <p:nvPr>
                <p:custDataLst>
                  <p:tags r:id="rId13"/>
                </p:custDataLst>
              </p:nvPr>
            </p:nvSpPr>
            <p:spPr>
              <a:xfrm rot="19017823">
                <a:off x="680286" y="7512214"/>
                <a:ext cx="251385" cy="386747"/>
              </a:xfrm>
              <a:custGeom>
                <a:avLst/>
                <a:gdLst>
                  <a:gd name="connsiteX0" fmla="*/ 251386 w 251385"/>
                  <a:gd name="connsiteY0" fmla="*/ 193374 h 386747"/>
                  <a:gd name="connsiteX1" fmla="*/ 125693 w 251385"/>
                  <a:gd name="connsiteY1" fmla="*/ 386748 h 386747"/>
                  <a:gd name="connsiteX2" fmla="*/ 0 w 251385"/>
                  <a:gd name="connsiteY2" fmla="*/ 193374 h 386747"/>
                  <a:gd name="connsiteX3" fmla="*/ 125693 w 251385"/>
                  <a:gd name="connsiteY3" fmla="*/ 0 h 386747"/>
                  <a:gd name="connsiteX4" fmla="*/ 251386 w 251385"/>
                  <a:gd name="connsiteY4" fmla="*/ 193374 h 386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1385" h="386747">
                    <a:moveTo>
                      <a:pt x="251386" y="193374"/>
                    </a:moveTo>
                    <a:cubicBezTo>
                      <a:pt x="251386" y="329642"/>
                      <a:pt x="125693" y="386748"/>
                      <a:pt x="125693" y="386748"/>
                    </a:cubicBezTo>
                    <a:cubicBezTo>
                      <a:pt x="125693" y="386748"/>
                      <a:pt x="0" y="342030"/>
                      <a:pt x="0" y="193374"/>
                    </a:cubicBezTo>
                    <a:cubicBezTo>
                      <a:pt x="0" y="44718"/>
                      <a:pt x="125693" y="0"/>
                      <a:pt x="125693" y="0"/>
                    </a:cubicBezTo>
                    <a:cubicBezTo>
                      <a:pt x="125693" y="0"/>
                      <a:pt x="251386" y="57106"/>
                      <a:pt x="251386" y="193374"/>
                    </a:cubicBezTo>
                    <a:close/>
                  </a:path>
                </a:pathLst>
              </a:custGeom>
              <a:noFill/>
              <a:ln w="9525" cap="rnd">
                <a:solidFill>
                  <a:srgbClr val="267A6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" name="任意多边形: 形状 15"/>
              <p:cNvSpPr/>
              <p:nvPr>
                <p:custDataLst>
                  <p:tags r:id="rId14"/>
                </p:custDataLst>
              </p:nvPr>
            </p:nvSpPr>
            <p:spPr>
              <a:xfrm rot="19017823">
                <a:off x="862161" y="7732057"/>
                <a:ext cx="48343" cy="48343"/>
              </a:xfrm>
              <a:custGeom>
                <a:avLst/>
                <a:gdLst>
                  <a:gd name="connsiteX0" fmla="*/ 0 w 48343"/>
                  <a:gd name="connsiteY0" fmla="*/ 48343 h 48343"/>
                  <a:gd name="connsiteX1" fmla="*/ 48343 w 48343"/>
                  <a:gd name="connsiteY1" fmla="*/ 0 h 4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343" h="48343">
                    <a:moveTo>
                      <a:pt x="0" y="48343"/>
                    </a:moveTo>
                    <a:lnTo>
                      <a:pt x="48343" y="0"/>
                    </a:lnTo>
                  </a:path>
                </a:pathLst>
              </a:custGeom>
              <a:noFill/>
              <a:ln w="9525" cap="rnd">
                <a:solidFill>
                  <a:srgbClr val="267A6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" name="任意多边形: 形状 16"/>
              <p:cNvSpPr/>
              <p:nvPr>
                <p:custDataLst>
                  <p:tags r:id="rId15"/>
                </p:custDataLst>
              </p:nvPr>
            </p:nvSpPr>
            <p:spPr>
              <a:xfrm rot="19017823">
                <a:off x="780636" y="7715580"/>
                <a:ext cx="48343" cy="48343"/>
              </a:xfrm>
              <a:custGeom>
                <a:avLst/>
                <a:gdLst>
                  <a:gd name="connsiteX0" fmla="*/ 48343 w 48343"/>
                  <a:gd name="connsiteY0" fmla="*/ 48343 h 48343"/>
                  <a:gd name="connsiteX1" fmla="*/ 0 w 48343"/>
                  <a:gd name="connsiteY1" fmla="*/ 0 h 4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343" h="48343">
                    <a:moveTo>
                      <a:pt x="48343" y="48343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>
                <a:solidFill>
                  <a:srgbClr val="267A6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" name="任意多边形: 形状 17"/>
              <p:cNvSpPr/>
              <p:nvPr>
                <p:custDataLst>
                  <p:tags r:id="rId16"/>
                </p:custDataLst>
              </p:nvPr>
            </p:nvSpPr>
            <p:spPr>
              <a:xfrm rot="19017823">
                <a:off x="776380" y="7640185"/>
                <a:ext cx="48343" cy="48343"/>
              </a:xfrm>
              <a:custGeom>
                <a:avLst/>
                <a:gdLst>
                  <a:gd name="connsiteX0" fmla="*/ 0 w 48343"/>
                  <a:gd name="connsiteY0" fmla="*/ 48343 h 48343"/>
                  <a:gd name="connsiteX1" fmla="*/ 48343 w 48343"/>
                  <a:gd name="connsiteY1" fmla="*/ 0 h 4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343" h="48343">
                    <a:moveTo>
                      <a:pt x="0" y="48343"/>
                    </a:moveTo>
                    <a:lnTo>
                      <a:pt x="48343" y="0"/>
                    </a:lnTo>
                  </a:path>
                </a:pathLst>
              </a:custGeom>
              <a:noFill/>
              <a:ln w="9525" cap="rnd">
                <a:solidFill>
                  <a:srgbClr val="267A6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" name="任意多边形: 形状 18"/>
              <p:cNvSpPr/>
              <p:nvPr>
                <p:custDataLst>
                  <p:tags r:id="rId17"/>
                </p:custDataLst>
              </p:nvPr>
            </p:nvSpPr>
            <p:spPr>
              <a:xfrm rot="19017823">
                <a:off x="837670" y="7592593"/>
                <a:ext cx="9668" cy="290060"/>
              </a:xfrm>
              <a:custGeom>
                <a:avLst/>
                <a:gdLst>
                  <a:gd name="connsiteX0" fmla="*/ 0 w 9668"/>
                  <a:gd name="connsiteY0" fmla="*/ 290061 h 290060"/>
                  <a:gd name="connsiteX1" fmla="*/ 0 w 9668"/>
                  <a:gd name="connsiteY1" fmla="*/ 0 h 29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668" h="290060">
                    <a:moveTo>
                      <a:pt x="0" y="290061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>
                <a:solidFill>
                  <a:srgbClr val="267A6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6" name="椭圆 35"/>
            <p:cNvSpPr/>
            <p:nvPr>
              <p:custDataLst>
                <p:tags r:id="rId18"/>
              </p:custDataLst>
            </p:nvPr>
          </p:nvSpPr>
          <p:spPr>
            <a:xfrm>
              <a:off x="9298" y="4581"/>
              <a:ext cx="344" cy="344"/>
            </a:xfrm>
            <a:prstGeom prst="ellipse">
              <a:avLst/>
            </a:prstGeom>
            <a:noFill/>
            <a:ln>
              <a:solidFill>
                <a:srgbClr val="267A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文本框 36"/>
            <p:cNvSpPr txBox="1"/>
            <p:nvPr>
              <p:custDataLst>
                <p:tags r:id="rId19"/>
              </p:custDataLst>
            </p:nvPr>
          </p:nvSpPr>
          <p:spPr>
            <a:xfrm>
              <a:off x="9787" y="4490"/>
              <a:ext cx="6479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dirty="0">
                  <a:solidFill>
                    <a:srgbClr val="181717"/>
                  </a:solidFill>
                  <a:latin typeface="+mj-ea"/>
                  <a:ea typeface="+mj-ea"/>
                </a:rPr>
                <a:t>促进科学</a:t>
              </a:r>
              <a:r>
                <a:rPr lang="zh-CN" altLang="en-US" sz="1600" dirty="0">
                  <a:solidFill>
                    <a:srgbClr val="181717"/>
                  </a:solidFill>
                  <a:latin typeface="+mj-ea"/>
                  <a:ea typeface="+mj-ea"/>
                </a:rPr>
                <a:t>研究</a:t>
              </a:r>
              <a:endParaRPr lang="zh-CN" altLang="en-US" sz="1600" dirty="0">
                <a:solidFill>
                  <a:srgbClr val="181717"/>
                </a:solidFill>
                <a:latin typeface="+mj-ea"/>
                <a:ea typeface="+mj-ea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20"/>
              </p:custDataLst>
            </p:nvPr>
          </p:nvSpPr>
          <p:spPr>
            <a:xfrm>
              <a:off x="9794" y="5021"/>
              <a:ext cx="7752" cy="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457200"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404040"/>
                  </a:solidFill>
                </a:rPr>
                <a:t>为科研人员和学者提供丰富且可靠的数据资源，支持森林生态学、气候变化、……等领域的深入科学研究。</a:t>
              </a:r>
              <a:endParaRPr lang="zh-CN" altLang="en-US" sz="1200" dirty="0">
                <a:solidFill>
                  <a:srgbClr val="404040"/>
                </a:solidFill>
              </a:endParaRPr>
            </a:p>
          </p:txBody>
        </p:sp>
        <p:sp>
          <p:nvSpPr>
            <p:cNvPr id="39" name="矩形 38"/>
            <p:cNvSpPr/>
            <p:nvPr>
              <p:custDataLst>
                <p:tags r:id="rId21"/>
              </p:custDataLst>
            </p:nvPr>
          </p:nvSpPr>
          <p:spPr>
            <a:xfrm>
              <a:off x="9954" y="5986"/>
              <a:ext cx="680" cy="68"/>
            </a:xfrm>
            <a:prstGeom prst="rect">
              <a:avLst/>
            </a:prstGeom>
            <a:solidFill>
              <a:srgbClr val="267A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>
            <p:custDataLst>
              <p:tags r:id="rId22"/>
            </p:custDataLst>
          </p:nvPr>
        </p:nvGrpSpPr>
        <p:grpSpPr>
          <a:xfrm>
            <a:off x="859135" y="3871595"/>
            <a:ext cx="5341640" cy="877590"/>
            <a:chOff x="9298" y="6569"/>
            <a:chExt cx="8412" cy="1382"/>
          </a:xfrm>
        </p:grpSpPr>
        <p:grpSp>
          <p:nvGrpSpPr>
            <p:cNvPr id="20" name="组合 19"/>
            <p:cNvGrpSpPr/>
            <p:nvPr>
              <p:custDataLst>
                <p:tags r:id="rId23"/>
              </p:custDataLst>
            </p:nvPr>
          </p:nvGrpSpPr>
          <p:grpSpPr>
            <a:xfrm>
              <a:off x="9392" y="6758"/>
              <a:ext cx="155" cy="146"/>
              <a:chOff x="640466" y="8795245"/>
              <a:chExt cx="357195" cy="334933"/>
            </a:xfrm>
          </p:grpSpPr>
          <p:sp>
            <p:nvSpPr>
              <p:cNvPr id="21" name="任意多边形: 形状 20"/>
              <p:cNvSpPr/>
              <p:nvPr>
                <p:custDataLst>
                  <p:tags r:id="rId24"/>
                </p:custDataLst>
              </p:nvPr>
            </p:nvSpPr>
            <p:spPr>
              <a:xfrm rot="19017823">
                <a:off x="680483" y="8798546"/>
                <a:ext cx="251550" cy="309600"/>
              </a:xfrm>
              <a:custGeom>
                <a:avLst/>
                <a:gdLst>
                  <a:gd name="connsiteX0" fmla="*/ 251550 w 251550"/>
                  <a:gd name="connsiteY0" fmla="*/ 192327 h 309600"/>
                  <a:gd name="connsiteX1" fmla="*/ 125775 w 251550"/>
                  <a:gd name="connsiteY1" fmla="*/ 309600 h 309600"/>
                  <a:gd name="connsiteX2" fmla="*/ 0 w 251550"/>
                  <a:gd name="connsiteY2" fmla="*/ 192327 h 309600"/>
                  <a:gd name="connsiteX3" fmla="*/ 125775 w 251550"/>
                  <a:gd name="connsiteY3" fmla="*/ 0 h 309600"/>
                  <a:gd name="connsiteX4" fmla="*/ 251550 w 251550"/>
                  <a:gd name="connsiteY4" fmla="*/ 192327 h 3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1550" h="309600">
                    <a:moveTo>
                      <a:pt x="251550" y="192327"/>
                    </a:moveTo>
                    <a:cubicBezTo>
                      <a:pt x="251550" y="257095"/>
                      <a:pt x="195239" y="309600"/>
                      <a:pt x="125775" y="309600"/>
                    </a:cubicBezTo>
                    <a:cubicBezTo>
                      <a:pt x="56311" y="309600"/>
                      <a:pt x="0" y="257095"/>
                      <a:pt x="0" y="192327"/>
                    </a:cubicBezTo>
                    <a:cubicBezTo>
                      <a:pt x="0" y="127559"/>
                      <a:pt x="125775" y="0"/>
                      <a:pt x="125775" y="0"/>
                    </a:cubicBezTo>
                    <a:cubicBezTo>
                      <a:pt x="125775" y="0"/>
                      <a:pt x="251550" y="127559"/>
                      <a:pt x="251550" y="192327"/>
                    </a:cubicBezTo>
                    <a:close/>
                  </a:path>
                </a:pathLst>
              </a:custGeom>
              <a:noFill/>
              <a:ln w="9525" cap="flat">
                <a:solidFill>
                  <a:srgbClr val="267A6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" name="任意多边形: 形状 21"/>
              <p:cNvSpPr/>
              <p:nvPr>
                <p:custDataLst>
                  <p:tags r:id="rId25"/>
                </p:custDataLst>
              </p:nvPr>
            </p:nvSpPr>
            <p:spPr>
              <a:xfrm rot="19017823">
                <a:off x="804956" y="8795245"/>
                <a:ext cx="9675" cy="309600"/>
              </a:xfrm>
              <a:custGeom>
                <a:avLst/>
                <a:gdLst>
                  <a:gd name="connsiteX0" fmla="*/ 0 w 9675"/>
                  <a:gd name="connsiteY0" fmla="*/ 0 h 309600"/>
                  <a:gd name="connsiteX1" fmla="*/ 0 w 9675"/>
                  <a:gd name="connsiteY1" fmla="*/ 309600 h 3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675" h="309600">
                    <a:moveTo>
                      <a:pt x="0" y="0"/>
                    </a:moveTo>
                    <a:lnTo>
                      <a:pt x="0" y="309600"/>
                    </a:lnTo>
                  </a:path>
                </a:pathLst>
              </a:custGeom>
              <a:noFill/>
              <a:ln w="9525" cap="rnd">
                <a:solidFill>
                  <a:srgbClr val="267A6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" name="任意多边形: 形状 22"/>
              <p:cNvSpPr/>
              <p:nvPr>
                <p:custDataLst>
                  <p:tags r:id="rId26"/>
                </p:custDataLst>
              </p:nvPr>
            </p:nvSpPr>
            <p:spPr>
              <a:xfrm rot="19017823">
                <a:off x="937012" y="9052778"/>
                <a:ext cx="9675" cy="77400"/>
              </a:xfrm>
              <a:custGeom>
                <a:avLst/>
                <a:gdLst>
                  <a:gd name="connsiteX0" fmla="*/ 0 w 9675"/>
                  <a:gd name="connsiteY0" fmla="*/ 0 h 77400"/>
                  <a:gd name="connsiteX1" fmla="*/ 0 w 9675"/>
                  <a:gd name="connsiteY1" fmla="*/ 77400 h 7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675" h="77400">
                    <a:moveTo>
                      <a:pt x="0" y="0"/>
                    </a:moveTo>
                    <a:lnTo>
                      <a:pt x="0" y="77400"/>
                    </a:lnTo>
                  </a:path>
                </a:pathLst>
              </a:custGeom>
              <a:noFill/>
              <a:ln w="9525" cap="rnd">
                <a:solidFill>
                  <a:srgbClr val="267A6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" name="任意多边形: 形状 23"/>
              <p:cNvSpPr/>
              <p:nvPr>
                <p:custDataLst>
                  <p:tags r:id="rId27"/>
                </p:custDataLst>
              </p:nvPr>
            </p:nvSpPr>
            <p:spPr>
              <a:xfrm rot="19017823">
                <a:off x="746111" y="8964999"/>
                <a:ext cx="251550" cy="117272"/>
              </a:xfrm>
              <a:custGeom>
                <a:avLst/>
                <a:gdLst>
                  <a:gd name="connsiteX0" fmla="*/ 251550 w 251550"/>
                  <a:gd name="connsiteY0" fmla="*/ 0 h 117272"/>
                  <a:gd name="connsiteX1" fmla="*/ 125775 w 251550"/>
                  <a:gd name="connsiteY1" fmla="*/ 117273 h 117272"/>
                  <a:gd name="connsiteX2" fmla="*/ 0 w 251550"/>
                  <a:gd name="connsiteY2" fmla="*/ 0 h 117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1550" h="117272">
                    <a:moveTo>
                      <a:pt x="251550" y="0"/>
                    </a:moveTo>
                    <a:cubicBezTo>
                      <a:pt x="251550" y="64768"/>
                      <a:pt x="195239" y="117273"/>
                      <a:pt x="125775" y="117273"/>
                    </a:cubicBezTo>
                    <a:cubicBezTo>
                      <a:pt x="56311" y="117273"/>
                      <a:pt x="0" y="64768"/>
                      <a:pt x="0" y="0"/>
                    </a:cubicBezTo>
                  </a:path>
                </a:pathLst>
              </a:custGeom>
              <a:noFill/>
              <a:ln w="9525" cap="flat">
                <a:solidFill>
                  <a:srgbClr val="267A6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" name="任意多边形: 形状 24"/>
              <p:cNvSpPr/>
              <p:nvPr>
                <p:custDataLst>
                  <p:tags r:id="rId28"/>
                </p:custDataLst>
              </p:nvPr>
            </p:nvSpPr>
            <p:spPr>
              <a:xfrm rot="19017823">
                <a:off x="640466" y="8814324"/>
                <a:ext cx="251550" cy="192327"/>
              </a:xfrm>
              <a:custGeom>
                <a:avLst/>
                <a:gdLst>
                  <a:gd name="connsiteX0" fmla="*/ 251550 w 251550"/>
                  <a:gd name="connsiteY0" fmla="*/ 192327 h 192327"/>
                  <a:gd name="connsiteX1" fmla="*/ 125775 w 251550"/>
                  <a:gd name="connsiteY1" fmla="*/ 0 h 192327"/>
                  <a:gd name="connsiteX2" fmla="*/ 0 w 251550"/>
                  <a:gd name="connsiteY2" fmla="*/ 192327 h 192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1550" h="192327">
                    <a:moveTo>
                      <a:pt x="251550" y="192327"/>
                    </a:moveTo>
                    <a:cubicBezTo>
                      <a:pt x="251550" y="127559"/>
                      <a:pt x="125775" y="0"/>
                      <a:pt x="125775" y="0"/>
                    </a:cubicBezTo>
                    <a:cubicBezTo>
                      <a:pt x="125775" y="0"/>
                      <a:pt x="0" y="127559"/>
                      <a:pt x="0" y="192327"/>
                    </a:cubicBezTo>
                  </a:path>
                </a:pathLst>
              </a:custGeom>
              <a:noFill/>
              <a:ln w="9525" cap="flat">
                <a:solidFill>
                  <a:srgbClr val="267A6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40" name="椭圆 39"/>
            <p:cNvSpPr/>
            <p:nvPr>
              <p:custDataLst>
                <p:tags r:id="rId29"/>
              </p:custDataLst>
            </p:nvPr>
          </p:nvSpPr>
          <p:spPr>
            <a:xfrm>
              <a:off x="9298" y="6659"/>
              <a:ext cx="344" cy="344"/>
            </a:xfrm>
            <a:prstGeom prst="ellipse">
              <a:avLst/>
            </a:prstGeom>
            <a:noFill/>
            <a:ln>
              <a:solidFill>
                <a:srgbClr val="267A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/>
            <p:cNvSpPr txBox="1"/>
            <p:nvPr>
              <p:custDataLst>
                <p:tags r:id="rId30"/>
              </p:custDataLst>
            </p:nvPr>
          </p:nvSpPr>
          <p:spPr>
            <a:xfrm>
              <a:off x="9801" y="6569"/>
              <a:ext cx="6705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dirty="0">
                  <a:solidFill>
                    <a:srgbClr val="181717"/>
                  </a:solidFill>
                  <a:latin typeface="+mj-ea"/>
                  <a:ea typeface="+mj-ea"/>
                </a:rPr>
                <a:t>支持决策</a:t>
              </a:r>
              <a:r>
                <a:rPr lang="zh-CN" altLang="en-US" sz="1600" dirty="0">
                  <a:solidFill>
                    <a:srgbClr val="181717"/>
                  </a:solidFill>
                  <a:latin typeface="+mj-ea"/>
                  <a:ea typeface="+mj-ea"/>
                </a:rPr>
                <a:t>制定</a:t>
              </a:r>
              <a:endParaRPr lang="zh-CN" altLang="en-US" sz="1600" dirty="0">
                <a:solidFill>
                  <a:srgbClr val="181717"/>
                </a:solidFill>
                <a:latin typeface="+mj-ea"/>
                <a:ea typeface="+mj-ea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31"/>
              </p:custDataLst>
            </p:nvPr>
          </p:nvSpPr>
          <p:spPr>
            <a:xfrm>
              <a:off x="9794" y="6963"/>
              <a:ext cx="7916" cy="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457200"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404040"/>
                  </a:solidFill>
                </a:rPr>
                <a:t>为政府和环保组织提供可靠的数据支持，以帮助制定更有效的环境政策和管理措施。</a:t>
              </a:r>
              <a:endParaRPr lang="zh-CN" altLang="en-US" sz="1200" dirty="0">
                <a:solidFill>
                  <a:srgbClr val="404040"/>
                </a:solidFill>
              </a:endParaRPr>
            </a:p>
          </p:txBody>
        </p:sp>
        <p:sp>
          <p:nvSpPr>
            <p:cNvPr id="43" name="矩形 42"/>
            <p:cNvSpPr/>
            <p:nvPr>
              <p:custDataLst>
                <p:tags r:id="rId32"/>
              </p:custDataLst>
            </p:nvPr>
          </p:nvSpPr>
          <p:spPr>
            <a:xfrm>
              <a:off x="9954" y="7883"/>
              <a:ext cx="680" cy="68"/>
            </a:xfrm>
            <a:prstGeom prst="rect">
              <a:avLst/>
            </a:prstGeom>
            <a:solidFill>
              <a:srgbClr val="267A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7307580" y="5461635"/>
            <a:ext cx="44818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dirty="0">
                <a:ln>
                  <a:solidFill>
                    <a:srgbClr val="267A63"/>
                  </a:solidFill>
                </a:ln>
                <a:noFill/>
              </a:rPr>
              <a:t>FOREST EYE</a:t>
            </a:r>
            <a:endParaRPr lang="zh-CN" altLang="en-US" sz="5400" dirty="0">
              <a:ln>
                <a:solidFill>
                  <a:srgbClr val="267A63"/>
                </a:solidFill>
              </a:ln>
              <a:noFill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426085" y="428625"/>
            <a:ext cx="4866640" cy="744220"/>
            <a:chOff x="671" y="675"/>
            <a:chExt cx="7664" cy="1172"/>
          </a:xfrm>
        </p:grpSpPr>
        <p:grpSp>
          <p:nvGrpSpPr>
            <p:cNvPr id="50" name="组合 49"/>
            <p:cNvGrpSpPr/>
            <p:nvPr/>
          </p:nvGrpSpPr>
          <p:grpSpPr>
            <a:xfrm>
              <a:off x="1163" y="675"/>
              <a:ext cx="7172" cy="903"/>
              <a:chOff x="1163" y="675"/>
              <a:chExt cx="7172" cy="903"/>
            </a:xfrm>
          </p:grpSpPr>
          <p:sp>
            <p:nvSpPr>
              <p:cNvPr id="51" name="文本框 50"/>
              <p:cNvSpPr txBox="1"/>
              <p:nvPr/>
            </p:nvSpPr>
            <p:spPr>
              <a:xfrm>
                <a:off x="1959" y="1144"/>
                <a:ext cx="6376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 spc="100" dirty="0">
                    <a:solidFill>
                      <a:schemeClr val="tx1">
                        <a:alpha val="70000"/>
                      </a:schemeClr>
                    </a:solidFill>
                    <a:latin typeface="+mn-ea"/>
                  </a:rPr>
                  <a:t>Program Purpose and Application</a:t>
                </a:r>
                <a:endParaRPr lang="en-US" altLang="zh-CN" sz="1200" spc="100" dirty="0">
                  <a:solidFill>
                    <a:schemeClr val="tx1">
                      <a:alpha val="70000"/>
                    </a:schemeClr>
                  </a:solidFill>
                  <a:latin typeface="+mn-ea"/>
                </a:endParaRPr>
              </a:p>
            </p:txBody>
          </p:sp>
          <p:grpSp>
            <p:nvGrpSpPr>
              <p:cNvPr id="52" name="组合 51"/>
              <p:cNvGrpSpPr/>
              <p:nvPr/>
            </p:nvGrpSpPr>
            <p:grpSpPr>
              <a:xfrm>
                <a:off x="1163" y="675"/>
                <a:ext cx="5842" cy="780"/>
                <a:chOff x="1163" y="675"/>
                <a:chExt cx="5842" cy="780"/>
              </a:xfrm>
            </p:grpSpPr>
            <p:sp>
              <p:nvSpPr>
                <p:cNvPr id="53" name="文本框 52"/>
                <p:cNvSpPr txBox="1"/>
                <p:nvPr/>
              </p:nvSpPr>
              <p:spPr>
                <a:xfrm>
                  <a:off x="1944" y="675"/>
                  <a:ext cx="5061" cy="4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dist"/>
                  <a:r>
                    <a:rPr lang="en-US" altLang="zh-CN" sz="2000" dirty="0">
                      <a:latin typeface="+mj-ea"/>
                      <a:ea typeface="+mj-ea"/>
                    </a:rPr>
                    <a:t>1.3 </a:t>
                  </a:r>
                  <a:r>
                    <a:rPr lang="zh-CN" altLang="en-US" sz="2000" dirty="0">
                      <a:latin typeface="+mj-ea"/>
                      <a:ea typeface="+mj-ea"/>
                    </a:rPr>
                    <a:t>项目目的与成果</a:t>
                  </a:r>
                  <a:r>
                    <a:rPr lang="zh-CN" altLang="en-US" sz="2000" dirty="0">
                      <a:latin typeface="+mj-ea"/>
                      <a:ea typeface="+mj-ea"/>
                    </a:rPr>
                    <a:t>转化</a:t>
                  </a:r>
                  <a:endParaRPr lang="zh-CN" altLang="en-US" sz="2000" dirty="0">
                    <a:latin typeface="+mj-ea"/>
                    <a:ea typeface="+mj-ea"/>
                  </a:endParaRPr>
                </a:p>
              </p:txBody>
            </p:sp>
            <p:grpSp>
              <p:nvGrpSpPr>
                <p:cNvPr id="54" name="组合 53"/>
                <p:cNvGrpSpPr/>
                <p:nvPr/>
              </p:nvGrpSpPr>
              <p:grpSpPr>
                <a:xfrm>
                  <a:off x="1163" y="675"/>
                  <a:ext cx="780" cy="780"/>
                  <a:chOff x="17325" y="9160"/>
                  <a:chExt cx="780" cy="780"/>
                </a:xfrm>
              </p:grpSpPr>
              <p:sp>
                <p:nvSpPr>
                  <p:cNvPr id="55" name="椭圆 54"/>
                  <p:cNvSpPr/>
                  <p:nvPr/>
                </p:nvSpPr>
                <p:spPr>
                  <a:xfrm>
                    <a:off x="17325" y="9160"/>
                    <a:ext cx="780" cy="780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56" name="图片 55" descr="森林"/>
                  <p:cNvPicPr>
                    <a:picLocks noChangeAspect="1"/>
                  </p:cNvPicPr>
                  <p:nvPr/>
                </p:nvPicPr>
                <p:blipFill>
                  <a:blip r:embed="rId33">
                    <a:extLst>
                      <a:ext uri="{96DAC541-7B7A-43D3-8B79-37D633B846F1}">
                        <asvg:svgBlip xmlns:asvg="http://schemas.microsoft.com/office/drawing/2016/SVG/main" r:embed="rId3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391" y="9214"/>
                    <a:ext cx="663" cy="663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58" name="文本框 57"/>
            <p:cNvSpPr txBox="1"/>
            <p:nvPr/>
          </p:nvSpPr>
          <p:spPr>
            <a:xfrm>
              <a:off x="671" y="1461"/>
              <a:ext cx="1797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rPr>
                <a:t>林上鹰眼</a:t>
              </a:r>
              <a:endParaRPr lang="zh-CN" altLang="en-US" sz="1000" dirty="0">
                <a:solidFill>
                  <a:srgbClr val="267A63"/>
                </a:solidFill>
                <a:latin typeface="+mj-ea"/>
                <a:ea typeface="+mj-ea"/>
                <a:sym typeface="+mn-ea"/>
              </a:endParaRPr>
            </a:p>
          </p:txBody>
        </p:sp>
      </p:grpSp>
      <p:grpSp>
        <p:nvGrpSpPr>
          <p:cNvPr id="6" name="组合 5"/>
          <p:cNvGrpSpPr/>
          <p:nvPr>
            <p:custDataLst>
              <p:tags r:id="rId35"/>
            </p:custDataLst>
          </p:nvPr>
        </p:nvGrpSpPr>
        <p:grpSpPr>
          <a:xfrm>
            <a:off x="859155" y="4808855"/>
            <a:ext cx="5341620" cy="1135380"/>
            <a:chOff x="9298" y="2412"/>
            <a:chExt cx="8412" cy="1788"/>
          </a:xfrm>
        </p:grpSpPr>
        <p:grpSp>
          <p:nvGrpSpPr>
            <p:cNvPr id="7" name="组合 6"/>
            <p:cNvGrpSpPr/>
            <p:nvPr>
              <p:custDataLst>
                <p:tags r:id="rId36"/>
              </p:custDataLst>
            </p:nvPr>
          </p:nvGrpSpPr>
          <p:grpSpPr>
            <a:xfrm>
              <a:off x="9405" y="2609"/>
              <a:ext cx="130" cy="131"/>
              <a:chOff x="682669" y="10107210"/>
              <a:chExt cx="300000" cy="300469"/>
            </a:xfrm>
          </p:grpSpPr>
          <p:sp>
            <p:nvSpPr>
              <p:cNvPr id="8" name="任意多边形: 形状 27"/>
              <p:cNvSpPr/>
              <p:nvPr>
                <p:custDataLst>
                  <p:tags r:id="rId37"/>
                </p:custDataLst>
              </p:nvPr>
            </p:nvSpPr>
            <p:spPr>
              <a:xfrm>
                <a:off x="682669" y="10107210"/>
                <a:ext cx="286666" cy="293268"/>
              </a:xfrm>
              <a:custGeom>
                <a:avLst/>
                <a:gdLst>
                  <a:gd name="connsiteX0" fmla="*/ 202500 w 286666"/>
                  <a:gd name="connsiteY0" fmla="*/ 292969 h 293268"/>
                  <a:gd name="connsiteX1" fmla="*/ 52500 w 286666"/>
                  <a:gd name="connsiteY1" fmla="*/ 240469 h 293268"/>
                  <a:gd name="connsiteX2" fmla="*/ 0 w 286666"/>
                  <a:gd name="connsiteY2" fmla="*/ 469 h 293268"/>
                  <a:gd name="connsiteX3" fmla="*/ 240000 w 286666"/>
                  <a:gd name="connsiteY3" fmla="*/ 37969 h 293268"/>
                  <a:gd name="connsiteX4" fmla="*/ 285000 w 286666"/>
                  <a:gd name="connsiteY4" fmla="*/ 210469 h 293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666" h="293268">
                    <a:moveTo>
                      <a:pt x="202500" y="292969"/>
                    </a:moveTo>
                    <a:cubicBezTo>
                      <a:pt x="202500" y="292969"/>
                      <a:pt x="105000" y="300469"/>
                      <a:pt x="52500" y="240469"/>
                    </a:cubicBezTo>
                    <a:cubicBezTo>
                      <a:pt x="0" y="180469"/>
                      <a:pt x="0" y="469"/>
                      <a:pt x="0" y="469"/>
                    </a:cubicBezTo>
                    <a:cubicBezTo>
                      <a:pt x="0" y="469"/>
                      <a:pt x="180000" y="-7031"/>
                      <a:pt x="240000" y="37969"/>
                    </a:cubicBezTo>
                    <a:cubicBezTo>
                      <a:pt x="300000" y="82969"/>
                      <a:pt x="285000" y="210469"/>
                      <a:pt x="285000" y="210469"/>
                    </a:cubicBezTo>
                  </a:path>
                </a:pathLst>
              </a:custGeom>
              <a:noFill/>
              <a:ln w="9525" cap="rnd">
                <a:solidFill>
                  <a:srgbClr val="267A63"/>
                </a:solidFill>
                <a:prstDash val="solid"/>
                <a:round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45" name="任意多边形: 形状 28"/>
              <p:cNvSpPr/>
              <p:nvPr>
                <p:custDataLst>
                  <p:tags r:id="rId38"/>
                </p:custDataLst>
              </p:nvPr>
            </p:nvSpPr>
            <p:spPr>
              <a:xfrm>
                <a:off x="772669" y="10175179"/>
                <a:ext cx="210000" cy="232500"/>
              </a:xfrm>
              <a:custGeom>
                <a:avLst/>
                <a:gdLst>
                  <a:gd name="connsiteX0" fmla="*/ 210000 w 210000"/>
                  <a:gd name="connsiteY0" fmla="*/ 232500 h 232500"/>
                  <a:gd name="connsiteX1" fmla="*/ 75000 w 210000"/>
                  <a:gd name="connsiteY1" fmla="*/ 112500 h 232500"/>
                  <a:gd name="connsiteX2" fmla="*/ 0 w 210000"/>
                  <a:gd name="connsiteY2" fmla="*/ 0 h 23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0000" h="232500">
                    <a:moveTo>
                      <a:pt x="210000" y="232500"/>
                    </a:moveTo>
                    <a:cubicBezTo>
                      <a:pt x="210000" y="232500"/>
                      <a:pt x="126155" y="169136"/>
                      <a:pt x="75000" y="112500"/>
                    </a:cubicBezTo>
                    <a:cubicBezTo>
                      <a:pt x="23845" y="55864"/>
                      <a:pt x="0" y="0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rgbClr val="267A63"/>
                </a:solidFill>
                <a:prstDash val="solid"/>
                <a:round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46" name="任意多边形: 形状 29"/>
              <p:cNvSpPr/>
              <p:nvPr>
                <p:custDataLst>
                  <p:tags r:id="rId39"/>
                </p:custDataLst>
              </p:nvPr>
            </p:nvSpPr>
            <p:spPr>
              <a:xfrm>
                <a:off x="847669" y="10190179"/>
                <a:ext cx="7500" cy="97500"/>
              </a:xfrm>
              <a:custGeom>
                <a:avLst/>
                <a:gdLst>
                  <a:gd name="connsiteX0" fmla="*/ 0 w 7500"/>
                  <a:gd name="connsiteY0" fmla="*/ 97500 h 97500"/>
                  <a:gd name="connsiteX1" fmla="*/ 7500 w 7500"/>
                  <a:gd name="connsiteY1" fmla="*/ 0 h 97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00" h="97500">
                    <a:moveTo>
                      <a:pt x="0" y="97500"/>
                    </a:moveTo>
                    <a:lnTo>
                      <a:pt x="7500" y="0"/>
                    </a:lnTo>
                  </a:path>
                </a:pathLst>
              </a:custGeom>
              <a:noFill/>
              <a:ln w="9525" cap="rnd">
                <a:solidFill>
                  <a:srgbClr val="267A63"/>
                </a:solidFill>
                <a:prstDash val="solid"/>
                <a:round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47" name="任意多边形: 形状 30"/>
              <p:cNvSpPr/>
              <p:nvPr>
                <p:custDataLst>
                  <p:tags r:id="rId40"/>
                </p:custDataLst>
              </p:nvPr>
            </p:nvSpPr>
            <p:spPr>
              <a:xfrm>
                <a:off x="772669" y="10280179"/>
                <a:ext cx="75000" cy="7500"/>
              </a:xfrm>
              <a:custGeom>
                <a:avLst/>
                <a:gdLst>
                  <a:gd name="connsiteX0" fmla="*/ 75000 w 75000"/>
                  <a:gd name="connsiteY0" fmla="*/ 7500 h 7500"/>
                  <a:gd name="connsiteX1" fmla="*/ 0 w 75000"/>
                  <a:gd name="connsiteY1" fmla="*/ 0 h 7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000" h="7500">
                    <a:moveTo>
                      <a:pt x="75000" y="750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>
                <a:solidFill>
                  <a:srgbClr val="267A63"/>
                </a:solidFill>
                <a:prstDash val="solid"/>
                <a:round/>
              </a:ln>
            </p:spPr>
            <p:txBody>
              <a:bodyPr rtlCol="0" anchor="ctr"/>
              <a:p>
                <a:endParaRPr lang="zh-CN" altLang="en-US"/>
              </a:p>
            </p:txBody>
          </p:sp>
        </p:grpSp>
        <p:sp>
          <p:nvSpPr>
            <p:cNvPr id="48" name="椭圆 47"/>
            <p:cNvSpPr/>
            <p:nvPr>
              <p:custDataLst>
                <p:tags r:id="rId41"/>
              </p:custDataLst>
            </p:nvPr>
          </p:nvSpPr>
          <p:spPr>
            <a:xfrm>
              <a:off x="9298" y="2502"/>
              <a:ext cx="344" cy="344"/>
            </a:xfrm>
            <a:prstGeom prst="ellipse">
              <a:avLst/>
            </a:prstGeom>
            <a:noFill/>
            <a:ln>
              <a:solidFill>
                <a:srgbClr val="267A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>
              <p:custDataLst>
                <p:tags r:id="rId42"/>
              </p:custDataLst>
            </p:nvPr>
          </p:nvSpPr>
          <p:spPr>
            <a:xfrm>
              <a:off x="9787" y="2412"/>
              <a:ext cx="615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600" dirty="0">
                  <a:solidFill>
                    <a:srgbClr val="181717"/>
                  </a:solidFill>
                  <a:latin typeface="+mj-ea"/>
                  <a:ea typeface="+mj-ea"/>
                </a:rPr>
                <a:t>增强公众</a:t>
              </a:r>
              <a:r>
                <a:rPr lang="zh-CN" altLang="en-US" sz="1600" dirty="0">
                  <a:solidFill>
                    <a:srgbClr val="181717"/>
                  </a:solidFill>
                  <a:latin typeface="+mj-ea"/>
                  <a:ea typeface="+mj-ea"/>
                </a:rPr>
                <a:t>意识</a:t>
              </a:r>
              <a:endParaRPr lang="zh-CN" altLang="en-US" sz="1600" dirty="0">
                <a:solidFill>
                  <a:srgbClr val="181717"/>
                </a:solidFill>
                <a:latin typeface="+mj-ea"/>
                <a:ea typeface="+mj-ea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43"/>
              </p:custDataLst>
            </p:nvPr>
          </p:nvSpPr>
          <p:spPr>
            <a:xfrm>
              <a:off x="9794" y="2806"/>
              <a:ext cx="7916" cy="1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457200"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404040"/>
                  </a:solidFill>
                </a:rPr>
                <a:t>通过数据的公开和传播，提高公众对森林保护和环境问题的认识，为可持续森林管理和环保提供科学支持，促进社会对森林生态系统的关注和保护。</a:t>
              </a:r>
              <a:endParaRPr lang="zh-CN" altLang="en-US" sz="1200" dirty="0">
                <a:solidFill>
                  <a:srgbClr val="404040"/>
                </a:solidFill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44"/>
              </p:custDataLst>
            </p:nvPr>
          </p:nvSpPr>
          <p:spPr>
            <a:xfrm>
              <a:off x="9954" y="4132"/>
              <a:ext cx="680" cy="68"/>
            </a:xfrm>
            <a:prstGeom prst="rect">
              <a:avLst/>
            </a:prstGeom>
            <a:solidFill>
              <a:srgbClr val="267A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294120" y="3117850"/>
            <a:ext cx="1244600" cy="784225"/>
            <a:chOff x="9912" y="4910"/>
            <a:chExt cx="2816" cy="1235"/>
          </a:xfrm>
        </p:grpSpPr>
        <p:sp>
          <p:nvSpPr>
            <p:cNvPr id="61" name="右箭头 60"/>
            <p:cNvSpPr/>
            <p:nvPr/>
          </p:nvSpPr>
          <p:spPr>
            <a:xfrm>
              <a:off x="10128" y="5517"/>
              <a:ext cx="2600" cy="628"/>
            </a:xfrm>
            <a:prstGeom prst="rightArrow">
              <a:avLst/>
            </a:prstGeom>
            <a:solidFill>
              <a:srgbClr val="267A63"/>
            </a:solidFill>
            <a:ln>
              <a:solidFill>
                <a:srgbClr val="40404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9912" y="4910"/>
              <a:ext cx="271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b="1">
                  <a:latin typeface="黑体" panose="02010609060101010101" charset="-122"/>
                  <a:ea typeface="黑体" panose="02010609060101010101" charset="-122"/>
                </a:rPr>
                <a:t>成果转化</a:t>
              </a:r>
              <a:endParaRPr lang="zh-CN" altLang="en-US" b="1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7307580" y="2381885"/>
            <a:ext cx="4436745" cy="2587625"/>
            <a:chOff x="11508" y="3751"/>
            <a:chExt cx="6987" cy="4075"/>
          </a:xfrm>
        </p:grpSpPr>
        <p:sp>
          <p:nvSpPr>
            <p:cNvPr id="64" name="文本框 63"/>
            <p:cNvSpPr txBox="1"/>
            <p:nvPr/>
          </p:nvSpPr>
          <p:spPr>
            <a:xfrm>
              <a:off x="11508" y="3751"/>
              <a:ext cx="6987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/>
                <a:t>“</a:t>
              </a:r>
              <a:r>
                <a:rPr lang="zh-CN" altLang="en-US" sz="2000" b="1"/>
                <a:t>林上鹰眼</a:t>
              </a:r>
              <a:r>
                <a:rPr lang="en-US" altLang="zh-CN" sz="2000" b="1"/>
                <a:t>”</a:t>
              </a:r>
              <a:r>
                <a:rPr lang="zh-CN" altLang="en-US" sz="2000" b="1"/>
                <a:t>森林环境资源监控网站</a:t>
              </a:r>
              <a:endParaRPr lang="zh-CN" altLang="en-US" sz="2000" b="1"/>
            </a:p>
          </p:txBody>
        </p:sp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45"/>
            <a:srcRect r="2091"/>
            <a:stretch>
              <a:fillRect/>
            </a:stretch>
          </p:blipFill>
          <p:spPr>
            <a:xfrm>
              <a:off x="12226" y="4609"/>
              <a:ext cx="5899" cy="2092"/>
            </a:xfrm>
            <a:prstGeom prst="roundRect">
              <a:avLst>
                <a:gd name="adj" fmla="val 23518"/>
              </a:avLst>
            </a:prstGeom>
          </p:spPr>
        </p:pic>
        <p:sp>
          <p:nvSpPr>
            <p:cNvPr id="66" name="文本框 65"/>
            <p:cNvSpPr txBox="1"/>
            <p:nvPr/>
          </p:nvSpPr>
          <p:spPr>
            <a:xfrm>
              <a:off x="12095" y="6810"/>
              <a:ext cx="640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>
                  <a:solidFill>
                    <a:srgbClr val="267A63"/>
                  </a:solidFill>
                  <a:latin typeface="Arial Black" panose="020B0A04020102020204" charset="0"/>
                  <a:cs typeface="Arial Black" panose="020B0A04020102020204" charset="0"/>
                </a:rPr>
                <a:t>https://www.</a:t>
              </a:r>
              <a:endParaRPr lang="en-US" altLang="zh-CN">
                <a:solidFill>
                  <a:srgbClr val="267A63"/>
                </a:solidFill>
                <a:latin typeface="Arial Black" panose="020B0A04020102020204" charset="0"/>
                <a:cs typeface="Arial Black" panose="020B0A04020102020204" charset="0"/>
              </a:endParaRPr>
            </a:p>
            <a:p>
              <a:pPr algn="ctr"/>
              <a:r>
                <a:rPr lang="en-US" altLang="zh-CN">
                  <a:solidFill>
                    <a:srgbClr val="267A63"/>
                  </a:solidFill>
                  <a:latin typeface="Arial Black" panose="020B0A04020102020204" charset="0"/>
                  <a:cs typeface="Arial Black" panose="020B0A04020102020204" charset="0"/>
                </a:rPr>
                <a:t>forest-eagle-eye.html</a:t>
              </a:r>
              <a:endParaRPr lang="en-US" altLang="zh-CN">
                <a:solidFill>
                  <a:srgbClr val="267A63"/>
                </a:solidFill>
                <a:latin typeface="Arial Black" panose="020B0A04020102020204" charset="0"/>
                <a:cs typeface="Arial Black" panose="020B0A04020102020204" charset="0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 rot="10800000">
            <a:off x="6772844" y="367030"/>
            <a:ext cx="1290320" cy="49034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7200" dirty="0">
                <a:ln>
                  <a:solidFill>
                    <a:srgbClr val="267A63"/>
                  </a:solidFill>
                </a:ln>
                <a:noFill/>
              </a:rPr>
              <a:t>F</a:t>
            </a:r>
            <a:r>
              <a:rPr lang="en-US" altLang="zh-CN" sz="7200" dirty="0">
                <a:ln>
                  <a:solidFill>
                    <a:srgbClr val="267A63"/>
                  </a:solidFill>
                </a:ln>
                <a:noFill/>
              </a:rPr>
              <a:t>orest EYE</a:t>
            </a:r>
            <a:endParaRPr lang="en-US" altLang="zh-CN" sz="7200" dirty="0">
              <a:ln>
                <a:solidFill>
                  <a:srgbClr val="267A63"/>
                </a:solidFill>
              </a:ln>
              <a:noFill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gradFill>
            <a:gsLst>
              <a:gs pos="24000">
                <a:srgbClr val="F1F1F1">
                  <a:alpha val="88000"/>
                </a:srgbClr>
              </a:gs>
              <a:gs pos="100000">
                <a:srgbClr val="F1F1F1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7" name="矩形: 圆角 6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: 圆角 7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0" y="5594350"/>
            <a:ext cx="9550400" cy="126365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58165" y="5589856"/>
            <a:ext cx="843978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dirty="0">
                <a:ln>
                  <a:solidFill>
                    <a:schemeClr val="bg1"/>
                  </a:solidFill>
                </a:ln>
                <a:noFill/>
              </a:rPr>
              <a:t>FOREST EYE</a:t>
            </a:r>
            <a:endParaRPr lang="zh-CN" altLang="en-US" sz="8000" dirty="0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90550" y="400050"/>
            <a:ext cx="1238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267A63"/>
                </a:solidFill>
              </a:rPr>
              <a:t>TWO</a:t>
            </a:r>
            <a:endParaRPr lang="zh-CN" altLang="en-US" sz="1600" dirty="0">
              <a:solidFill>
                <a:srgbClr val="267A63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222374" y="1765300"/>
            <a:ext cx="1638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gradFill>
                  <a:gsLst>
                    <a:gs pos="0">
                      <a:srgbClr val="267A63">
                        <a:alpha val="42000"/>
                      </a:srgbClr>
                    </a:gs>
                    <a:gs pos="84000">
                      <a:srgbClr val="267A63">
                        <a:alpha val="0"/>
                      </a:srgbClr>
                    </a:gs>
                  </a:gsLst>
                  <a:lin ang="5400000" scaled="1"/>
                </a:gradFill>
              </a:rPr>
              <a:t>02</a:t>
            </a:r>
            <a:endParaRPr lang="zh-CN" altLang="en-US" sz="7200" dirty="0">
              <a:gradFill>
                <a:gsLst>
                  <a:gs pos="0">
                    <a:srgbClr val="267A63">
                      <a:alpha val="42000"/>
                    </a:srgbClr>
                  </a:gs>
                  <a:gs pos="84000">
                    <a:srgbClr val="267A63">
                      <a:alpha val="0"/>
                    </a:srgbClr>
                  </a:gs>
                </a:gsLst>
                <a:lin ang="5400000" scaled="1"/>
              </a:gra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244598" y="3098363"/>
            <a:ext cx="275590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100" dirty="0">
                <a:solidFill>
                  <a:schemeClr val="tx1">
                    <a:alpha val="70000"/>
                  </a:schemeClr>
                </a:solidFill>
                <a:latin typeface="+mn-ea"/>
              </a:rPr>
              <a:t>Requirement Analysis</a:t>
            </a:r>
            <a:endParaRPr lang="en-US" altLang="zh-CN" sz="1600" spc="100" dirty="0">
              <a:solidFill>
                <a:schemeClr val="tx1">
                  <a:alpha val="70000"/>
                </a:schemeClr>
              </a:solidFill>
              <a:latin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358900" y="3660236"/>
            <a:ext cx="504000" cy="45719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066799" y="2787645"/>
            <a:ext cx="4740275" cy="272938"/>
          </a:xfrm>
          <a:prstGeom prst="rect">
            <a:avLst/>
          </a:prstGeom>
          <a:solidFill>
            <a:schemeClr val="bg1"/>
          </a:solidFill>
          <a:ln>
            <a:solidFill>
              <a:srgbClr val="267A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1257302" y="2774612"/>
            <a:ext cx="26280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214874" y="2300248"/>
            <a:ext cx="2755902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latin typeface="+mj-ea"/>
                <a:ea typeface="+mj-ea"/>
              </a:rPr>
              <a:t>需求分析</a:t>
            </a:r>
            <a:endParaRPr lang="zh-CN" altLang="en-US" sz="4400" dirty="0">
              <a:latin typeface="+mj-ea"/>
              <a:ea typeface="+mj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0920095" y="5972175"/>
            <a:ext cx="1140460" cy="740410"/>
            <a:chOff x="16824" y="9160"/>
            <a:chExt cx="1796" cy="1166"/>
          </a:xfrm>
        </p:grpSpPr>
        <p:sp>
          <p:nvSpPr>
            <p:cNvPr id="29" name="椭圆 28"/>
            <p:cNvSpPr/>
            <p:nvPr/>
          </p:nvSpPr>
          <p:spPr>
            <a:xfrm>
              <a:off x="17325" y="9160"/>
              <a:ext cx="780" cy="780"/>
            </a:xfrm>
            <a:prstGeom prst="ellipse">
              <a:avLst/>
            </a:prstGeom>
            <a:noFill/>
            <a:ln>
              <a:solidFill>
                <a:srgbClr val="267A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" name="图片 40" descr="森林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91" y="9214"/>
              <a:ext cx="663" cy="663"/>
            </a:xfrm>
            <a:prstGeom prst="rect">
              <a:avLst/>
            </a:prstGeom>
          </p:spPr>
        </p:pic>
        <p:sp>
          <p:nvSpPr>
            <p:cNvPr id="31" name="文本框 30"/>
            <p:cNvSpPr txBox="1"/>
            <p:nvPr/>
          </p:nvSpPr>
          <p:spPr>
            <a:xfrm>
              <a:off x="16824" y="9940"/>
              <a:ext cx="1797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rPr>
                <a:t>林上鹰眼</a:t>
              </a:r>
              <a:endParaRPr lang="zh-CN" altLang="en-US" sz="1000" dirty="0">
                <a:solidFill>
                  <a:srgbClr val="267A63"/>
                </a:solidFill>
                <a:latin typeface="+mj-ea"/>
                <a:ea typeface="+mj-ea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直接连接符 95"/>
          <p:cNvCxnSpPr/>
          <p:nvPr/>
        </p:nvCxnSpPr>
        <p:spPr>
          <a:xfrm>
            <a:off x="8432438" y="4298288"/>
            <a:ext cx="0" cy="1076800"/>
          </a:xfrm>
          <a:prstGeom prst="line">
            <a:avLst/>
          </a:prstGeom>
          <a:ln w="12700">
            <a:solidFill>
              <a:srgbClr val="267A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>
            <a:stCxn id="16" idx="4"/>
          </p:cNvCxnSpPr>
          <p:nvPr/>
        </p:nvCxnSpPr>
        <p:spPr>
          <a:xfrm>
            <a:off x="2627903" y="4302733"/>
            <a:ext cx="0" cy="1076800"/>
          </a:xfrm>
          <a:prstGeom prst="line">
            <a:avLst/>
          </a:prstGeom>
          <a:ln w="12700">
            <a:solidFill>
              <a:srgbClr val="267A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48" b="172"/>
          <a:stretch>
            <a:fillRect/>
          </a:stretch>
        </p:blipFill>
        <p:spPr>
          <a:xfrm>
            <a:off x="0" y="5126752"/>
            <a:ext cx="12192000" cy="1731248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1" name="矩形: 圆角 10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: 圆角 12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0" y="6781290"/>
            <a:ext cx="12192000" cy="7671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92492" y="1533525"/>
            <a:ext cx="5733048" cy="3173730"/>
            <a:chOff x="1106" y="2415"/>
            <a:chExt cx="9028" cy="4998"/>
          </a:xfrm>
        </p:grpSpPr>
        <p:sp>
          <p:nvSpPr>
            <p:cNvPr id="22" name="矩形: 圆角 21"/>
            <p:cNvSpPr/>
            <p:nvPr>
              <p:custDataLst>
                <p:tags r:id="rId2"/>
              </p:custDataLst>
            </p:nvPr>
          </p:nvSpPr>
          <p:spPr>
            <a:xfrm>
              <a:off x="1106" y="2728"/>
              <a:ext cx="2765" cy="533"/>
            </a:xfrm>
            <a:prstGeom prst="roundRect">
              <a:avLst>
                <a:gd name="adj" fmla="val 50000"/>
              </a:avLst>
            </a:prstGeom>
            <a:solidFill>
              <a:srgbClr val="267A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>
              <p:custDataLst>
                <p:tags r:id="rId3"/>
              </p:custDataLst>
            </p:nvPr>
          </p:nvSpPr>
          <p:spPr>
            <a:xfrm>
              <a:off x="1244" y="2728"/>
              <a:ext cx="248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</a:rPr>
                <a:t>森林资源监测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6" name="矩形: 圆角 25"/>
            <p:cNvSpPr/>
            <p:nvPr>
              <p:custDataLst>
                <p:tags r:id="rId4"/>
              </p:custDataLst>
            </p:nvPr>
          </p:nvSpPr>
          <p:spPr>
            <a:xfrm>
              <a:off x="1106" y="6238"/>
              <a:ext cx="2765" cy="533"/>
            </a:xfrm>
            <a:prstGeom prst="roundRect">
              <a:avLst>
                <a:gd name="adj" fmla="val 50000"/>
              </a:avLst>
            </a:prstGeom>
            <a:solidFill>
              <a:srgbClr val="267A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>
              <p:custDataLst>
                <p:tags r:id="rId5"/>
              </p:custDataLst>
            </p:nvPr>
          </p:nvSpPr>
          <p:spPr>
            <a:xfrm>
              <a:off x="1244" y="6238"/>
              <a:ext cx="248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</a:rPr>
                <a:t>生态影响</a:t>
              </a:r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</a:rPr>
                <a:t>分析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0" name="矩形: 圆角 29"/>
            <p:cNvSpPr/>
            <p:nvPr>
              <p:custDataLst>
                <p:tags r:id="rId6"/>
              </p:custDataLst>
            </p:nvPr>
          </p:nvSpPr>
          <p:spPr>
            <a:xfrm>
              <a:off x="1106" y="4483"/>
              <a:ext cx="2765" cy="533"/>
            </a:xfrm>
            <a:prstGeom prst="roundRect">
              <a:avLst>
                <a:gd name="adj" fmla="val 50000"/>
              </a:avLst>
            </a:prstGeom>
            <a:solidFill>
              <a:srgbClr val="267A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>
              <p:custDataLst>
                <p:tags r:id="rId7"/>
              </p:custDataLst>
            </p:nvPr>
          </p:nvSpPr>
          <p:spPr>
            <a:xfrm>
              <a:off x="1244" y="4483"/>
              <a:ext cx="248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</a:rPr>
                <a:t>灾害预警管理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4184" y="2415"/>
              <a:ext cx="5950" cy="4998"/>
              <a:chOff x="7698" y="2416"/>
              <a:chExt cx="5950" cy="4998"/>
            </a:xfrm>
          </p:grpSpPr>
          <p:sp>
            <p:nvSpPr>
              <p:cNvPr id="16" name="椭圆 15"/>
              <p:cNvSpPr/>
              <p:nvPr>
                <p:custDataLst>
                  <p:tags r:id="rId8"/>
                </p:custDataLst>
              </p:nvPr>
            </p:nvSpPr>
            <p:spPr>
              <a:xfrm>
                <a:off x="7710" y="6233"/>
                <a:ext cx="544" cy="544"/>
              </a:xfrm>
              <a:prstGeom prst="ellipse">
                <a:avLst/>
              </a:prstGeom>
              <a:noFill/>
              <a:ln>
                <a:solidFill>
                  <a:srgbClr val="267A63"/>
                </a:solidFill>
              </a:ln>
              <a:effectLst>
                <a:outerShdw blurRad="63500" sx="102000" sy="102000" algn="ctr" rotWithShape="0">
                  <a:prstClr val="black">
                    <a:alpha val="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61" name="组合 60"/>
              <p:cNvGrpSpPr/>
              <p:nvPr>
                <p:custDataLst>
                  <p:tags r:id="rId9"/>
                </p:custDataLst>
              </p:nvPr>
            </p:nvGrpSpPr>
            <p:grpSpPr>
              <a:xfrm>
                <a:off x="7878" y="6400"/>
                <a:ext cx="209" cy="209"/>
                <a:chOff x="811212" y="4057300"/>
                <a:chExt cx="146078" cy="146306"/>
              </a:xfrm>
            </p:grpSpPr>
            <p:sp>
              <p:nvSpPr>
                <p:cNvPr id="57" name="任意多边形: 形状 56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811212" y="4057300"/>
                  <a:ext cx="139585" cy="142800"/>
                </a:xfrm>
                <a:custGeom>
                  <a:avLst/>
                  <a:gdLst>
                    <a:gd name="connsiteX0" fmla="*/ 98603 w 139585"/>
                    <a:gd name="connsiteY0" fmla="*/ 142655 h 142800"/>
                    <a:gd name="connsiteX1" fmla="*/ 25564 w 139585"/>
                    <a:gd name="connsiteY1" fmla="*/ 117091 h 142800"/>
                    <a:gd name="connsiteX2" fmla="*/ 0 w 139585"/>
                    <a:gd name="connsiteY2" fmla="*/ 228 h 142800"/>
                    <a:gd name="connsiteX3" fmla="*/ 116863 w 139585"/>
                    <a:gd name="connsiteY3" fmla="*/ 18488 h 142800"/>
                    <a:gd name="connsiteX4" fmla="*/ 138774 w 139585"/>
                    <a:gd name="connsiteY4" fmla="*/ 102483 h 142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9585" h="142800">
                      <a:moveTo>
                        <a:pt x="98603" y="142655"/>
                      </a:moveTo>
                      <a:cubicBezTo>
                        <a:pt x="98603" y="142655"/>
                        <a:pt x="51127" y="146307"/>
                        <a:pt x="25564" y="117091"/>
                      </a:cubicBezTo>
                      <a:cubicBezTo>
                        <a:pt x="0" y="87875"/>
                        <a:pt x="0" y="228"/>
                        <a:pt x="0" y="228"/>
                      </a:cubicBezTo>
                      <a:cubicBezTo>
                        <a:pt x="0" y="228"/>
                        <a:pt x="87647" y="-3424"/>
                        <a:pt x="116863" y="18488"/>
                      </a:cubicBezTo>
                      <a:cubicBezTo>
                        <a:pt x="146078" y="40400"/>
                        <a:pt x="138774" y="102483"/>
                        <a:pt x="138774" y="102483"/>
                      </a:cubicBezTo>
                    </a:path>
                  </a:pathLst>
                </a:custGeom>
                <a:noFill/>
                <a:ln w="12700" cap="rnd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8" name="任意多边形: 形状 57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855036" y="4090396"/>
                  <a:ext cx="102254" cy="113210"/>
                </a:xfrm>
                <a:custGeom>
                  <a:avLst/>
                  <a:gdLst>
                    <a:gd name="connsiteX0" fmla="*/ 102255 w 102254"/>
                    <a:gd name="connsiteY0" fmla="*/ 113211 h 113210"/>
                    <a:gd name="connsiteX1" fmla="*/ 36520 w 102254"/>
                    <a:gd name="connsiteY1" fmla="*/ 54779 h 113210"/>
                    <a:gd name="connsiteX2" fmla="*/ 0 w 102254"/>
                    <a:gd name="connsiteY2" fmla="*/ 0 h 113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2254" h="113210">
                      <a:moveTo>
                        <a:pt x="102255" y="113211"/>
                      </a:moveTo>
                      <a:cubicBezTo>
                        <a:pt x="102255" y="113211"/>
                        <a:pt x="61429" y="82357"/>
                        <a:pt x="36520" y="54779"/>
                      </a:cubicBezTo>
                      <a:cubicBezTo>
                        <a:pt x="11611" y="27202"/>
                        <a:pt x="0" y="0"/>
                        <a:pt x="0" y="0"/>
                      </a:cubicBezTo>
                    </a:path>
                  </a:pathLst>
                </a:custGeom>
                <a:noFill/>
                <a:ln w="12700" cap="rnd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9" name="任意多边形: 形状 58"/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891555" y="4097700"/>
                  <a:ext cx="3651" cy="47475"/>
                </a:xfrm>
                <a:custGeom>
                  <a:avLst/>
                  <a:gdLst>
                    <a:gd name="connsiteX0" fmla="*/ 0 w 3651"/>
                    <a:gd name="connsiteY0" fmla="*/ 47475 h 47475"/>
                    <a:gd name="connsiteX1" fmla="*/ 3652 w 3651"/>
                    <a:gd name="connsiteY1" fmla="*/ 0 h 47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51" h="47475">
                      <a:moveTo>
                        <a:pt x="0" y="47475"/>
                      </a:moveTo>
                      <a:lnTo>
                        <a:pt x="3652" y="0"/>
                      </a:lnTo>
                    </a:path>
                  </a:pathLst>
                </a:custGeom>
                <a:noFill/>
                <a:ln w="12700" cap="rnd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0" name="任意多边形: 形状 59"/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855036" y="4141523"/>
                  <a:ext cx="36519" cy="3651"/>
                </a:xfrm>
                <a:custGeom>
                  <a:avLst/>
                  <a:gdLst>
                    <a:gd name="connsiteX0" fmla="*/ 36520 w 36519"/>
                    <a:gd name="connsiteY0" fmla="*/ 3652 h 3651"/>
                    <a:gd name="connsiteX1" fmla="*/ 0 w 36519"/>
                    <a:gd name="connsiteY1" fmla="*/ 0 h 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519" h="3651">
                      <a:moveTo>
                        <a:pt x="36520" y="3652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rnd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9" name="椭圆 18"/>
              <p:cNvSpPr/>
              <p:nvPr>
                <p:custDataLst>
                  <p:tags r:id="rId14"/>
                </p:custDataLst>
              </p:nvPr>
            </p:nvSpPr>
            <p:spPr>
              <a:xfrm>
                <a:off x="7710" y="4478"/>
                <a:ext cx="544" cy="544"/>
              </a:xfrm>
              <a:prstGeom prst="ellipse">
                <a:avLst/>
              </a:prstGeom>
              <a:noFill/>
              <a:ln>
                <a:solidFill>
                  <a:srgbClr val="267A63"/>
                </a:solidFill>
              </a:ln>
              <a:effectLst>
                <a:outerShdw blurRad="63500" sx="102000" sy="102000" algn="ctr" rotWithShape="0">
                  <a:prstClr val="black">
                    <a:alpha val="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63" name="组合 62"/>
              <p:cNvGrpSpPr/>
              <p:nvPr>
                <p:custDataLst>
                  <p:tags r:id="rId15"/>
                </p:custDataLst>
              </p:nvPr>
            </p:nvGrpSpPr>
            <p:grpSpPr>
              <a:xfrm>
                <a:off x="7858" y="4625"/>
                <a:ext cx="249" cy="233"/>
                <a:chOff x="790662" y="2925385"/>
                <a:chExt cx="173927" cy="163088"/>
              </a:xfrm>
            </p:grpSpPr>
            <p:sp>
              <p:nvSpPr>
                <p:cNvPr id="50" name="任意多边形: 形状 49"/>
                <p:cNvSpPr/>
                <p:nvPr>
                  <p:custDataLst>
                    <p:tags r:id="rId16"/>
                  </p:custDataLst>
                </p:nvPr>
              </p:nvSpPr>
              <p:spPr>
                <a:xfrm rot="19017823">
                  <a:off x="810147" y="2926993"/>
                  <a:ext cx="122486" cy="150752"/>
                </a:xfrm>
                <a:custGeom>
                  <a:avLst/>
                  <a:gdLst>
                    <a:gd name="connsiteX0" fmla="*/ 122487 w 122486"/>
                    <a:gd name="connsiteY0" fmla="*/ 93649 h 150752"/>
                    <a:gd name="connsiteX1" fmla="*/ 61243 w 122486"/>
                    <a:gd name="connsiteY1" fmla="*/ 150753 h 150752"/>
                    <a:gd name="connsiteX2" fmla="*/ 0 w 122486"/>
                    <a:gd name="connsiteY2" fmla="*/ 93649 h 150752"/>
                    <a:gd name="connsiteX3" fmla="*/ 61243 w 122486"/>
                    <a:gd name="connsiteY3" fmla="*/ 0 h 150752"/>
                    <a:gd name="connsiteX4" fmla="*/ 122487 w 122486"/>
                    <a:gd name="connsiteY4" fmla="*/ 93649 h 1507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486" h="150752">
                      <a:moveTo>
                        <a:pt x="122487" y="93649"/>
                      </a:moveTo>
                      <a:cubicBezTo>
                        <a:pt x="122487" y="125186"/>
                        <a:pt x="95067" y="150753"/>
                        <a:pt x="61243" y="150753"/>
                      </a:cubicBezTo>
                      <a:cubicBezTo>
                        <a:pt x="27420" y="150753"/>
                        <a:pt x="0" y="125186"/>
                        <a:pt x="0" y="93649"/>
                      </a:cubicBezTo>
                      <a:cubicBezTo>
                        <a:pt x="0" y="62112"/>
                        <a:pt x="61243" y="0"/>
                        <a:pt x="61243" y="0"/>
                      </a:cubicBezTo>
                      <a:cubicBezTo>
                        <a:pt x="61243" y="0"/>
                        <a:pt x="122487" y="62112"/>
                        <a:pt x="122487" y="93649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1" name="任意多边形: 形状 50"/>
                <p:cNvSpPr/>
                <p:nvPr>
                  <p:custDataLst>
                    <p:tags r:id="rId17"/>
                  </p:custDataLst>
                </p:nvPr>
              </p:nvSpPr>
              <p:spPr>
                <a:xfrm rot="19017823">
                  <a:off x="870757" y="2925385"/>
                  <a:ext cx="4711" cy="150752"/>
                </a:xfrm>
                <a:custGeom>
                  <a:avLst/>
                  <a:gdLst>
                    <a:gd name="connsiteX0" fmla="*/ 0 w 4711"/>
                    <a:gd name="connsiteY0" fmla="*/ 0 h 150752"/>
                    <a:gd name="connsiteX1" fmla="*/ 0 w 4711"/>
                    <a:gd name="connsiteY1" fmla="*/ 150753 h 1507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1" h="150752">
                      <a:moveTo>
                        <a:pt x="0" y="0"/>
                      </a:moveTo>
                      <a:lnTo>
                        <a:pt x="0" y="150753"/>
                      </a:lnTo>
                    </a:path>
                  </a:pathLst>
                </a:custGeom>
                <a:noFill/>
                <a:ln w="12700" cap="rnd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2" name="任意多边形: 形状 51"/>
                <p:cNvSpPr/>
                <p:nvPr>
                  <p:custDataLst>
                    <p:tags r:id="rId18"/>
                  </p:custDataLst>
                </p:nvPr>
              </p:nvSpPr>
              <p:spPr>
                <a:xfrm rot="19017823">
                  <a:off x="935058" y="3050785"/>
                  <a:ext cx="4711" cy="37688"/>
                </a:xfrm>
                <a:custGeom>
                  <a:avLst/>
                  <a:gdLst>
                    <a:gd name="connsiteX0" fmla="*/ 0 w 4711"/>
                    <a:gd name="connsiteY0" fmla="*/ 0 h 37688"/>
                    <a:gd name="connsiteX1" fmla="*/ 0 w 4711"/>
                    <a:gd name="connsiteY1" fmla="*/ 37688 h 37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1" h="37688">
                      <a:moveTo>
                        <a:pt x="0" y="0"/>
                      </a:moveTo>
                      <a:lnTo>
                        <a:pt x="0" y="37688"/>
                      </a:lnTo>
                    </a:path>
                  </a:pathLst>
                </a:custGeom>
                <a:noFill/>
                <a:ln w="12700" cap="rnd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3" name="任意多边形: 形状 52"/>
                <p:cNvSpPr/>
                <p:nvPr>
                  <p:custDataLst>
                    <p:tags r:id="rId19"/>
                  </p:custDataLst>
                </p:nvPr>
              </p:nvSpPr>
              <p:spPr>
                <a:xfrm rot="19017823">
                  <a:off x="842103" y="3008043"/>
                  <a:ext cx="122486" cy="57103"/>
                </a:xfrm>
                <a:custGeom>
                  <a:avLst/>
                  <a:gdLst>
                    <a:gd name="connsiteX0" fmla="*/ 122487 w 122486"/>
                    <a:gd name="connsiteY0" fmla="*/ 0 h 57103"/>
                    <a:gd name="connsiteX1" fmla="*/ 61243 w 122486"/>
                    <a:gd name="connsiteY1" fmla="*/ 57103 h 57103"/>
                    <a:gd name="connsiteX2" fmla="*/ 0 w 122486"/>
                    <a:gd name="connsiteY2" fmla="*/ 0 h 57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486" h="57103">
                      <a:moveTo>
                        <a:pt x="122487" y="0"/>
                      </a:moveTo>
                      <a:cubicBezTo>
                        <a:pt x="122487" y="31537"/>
                        <a:pt x="95067" y="57103"/>
                        <a:pt x="61243" y="57103"/>
                      </a:cubicBezTo>
                      <a:cubicBezTo>
                        <a:pt x="27420" y="57103"/>
                        <a:pt x="0" y="31537"/>
                        <a:pt x="0" y="0"/>
                      </a:cubicBezTo>
                    </a:path>
                  </a:pathLst>
                </a:custGeom>
                <a:noFill/>
                <a:ln w="12700" cap="flat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4" name="任意多边形: 形状 53"/>
                <p:cNvSpPr/>
                <p:nvPr>
                  <p:custDataLst>
                    <p:tags r:id="rId20"/>
                  </p:custDataLst>
                </p:nvPr>
              </p:nvSpPr>
              <p:spPr>
                <a:xfrm rot="19017823">
                  <a:off x="790662" y="2934676"/>
                  <a:ext cx="122486" cy="93649"/>
                </a:xfrm>
                <a:custGeom>
                  <a:avLst/>
                  <a:gdLst>
                    <a:gd name="connsiteX0" fmla="*/ 122487 w 122486"/>
                    <a:gd name="connsiteY0" fmla="*/ 93649 h 93649"/>
                    <a:gd name="connsiteX1" fmla="*/ 61243 w 122486"/>
                    <a:gd name="connsiteY1" fmla="*/ 0 h 93649"/>
                    <a:gd name="connsiteX2" fmla="*/ 0 w 122486"/>
                    <a:gd name="connsiteY2" fmla="*/ 93649 h 936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486" h="93649">
                      <a:moveTo>
                        <a:pt x="122487" y="93649"/>
                      </a:moveTo>
                      <a:cubicBezTo>
                        <a:pt x="122487" y="62112"/>
                        <a:pt x="61243" y="0"/>
                        <a:pt x="61243" y="0"/>
                      </a:cubicBezTo>
                      <a:cubicBezTo>
                        <a:pt x="61243" y="0"/>
                        <a:pt x="0" y="62112"/>
                        <a:pt x="0" y="93649"/>
                      </a:cubicBezTo>
                    </a:path>
                  </a:pathLst>
                </a:custGeom>
                <a:noFill/>
                <a:ln w="12700" cap="flat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24" name="文本框 23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8605" y="2416"/>
                <a:ext cx="5043" cy="1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rgbClr val="404040"/>
                    </a:solidFill>
                    <a:latin typeface="+mn-ea"/>
                  </a:rPr>
                  <a:t>对大兴安岭地区森林资源分布、健康状况及其变化趋势进行实时监测，并提供详细的报告和数据分析。</a:t>
                </a:r>
                <a:endParaRPr lang="zh-CN" altLang="en-US" sz="1400" dirty="0">
                  <a:solidFill>
                    <a:srgbClr val="404040"/>
                  </a:solidFill>
                  <a:latin typeface="+mn-ea"/>
                </a:endParaRPr>
              </a:p>
            </p:txBody>
          </p:sp>
          <p:sp>
            <p:nvSpPr>
              <p:cNvPr id="28" name="文本框 27"/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8688" y="5950"/>
                <a:ext cx="4844" cy="1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rgbClr val="404040"/>
                    </a:solidFill>
                    <a:latin typeface="+mn-ea"/>
                  </a:rPr>
                  <a:t>收集和分析与森林资源和灾害相关的数据，评估其对生态系统和生物多样性的影响，并提出保护建议。</a:t>
                </a:r>
                <a:endParaRPr lang="zh-CN" altLang="en-US" sz="1400" dirty="0">
                  <a:solidFill>
                    <a:srgbClr val="404040"/>
                  </a:solidFill>
                  <a:latin typeface="+mn-ea"/>
                </a:endParaRPr>
              </a:p>
            </p:txBody>
          </p:sp>
          <p:sp>
            <p:nvSpPr>
              <p:cNvPr id="32" name="文本框 31"/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8653" y="4171"/>
                <a:ext cx="4875" cy="1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rgbClr val="404040"/>
                    </a:solidFill>
                    <a:latin typeface="+mn-ea"/>
                  </a:rPr>
                  <a:t>实时监测森林火灾、病虫害等灾害的发生和扩散情况，提供早期预警系统，并制定相应的管理和应对措施。</a:t>
                </a:r>
                <a:endParaRPr lang="zh-CN" altLang="en-US" sz="1400" dirty="0">
                  <a:solidFill>
                    <a:srgbClr val="404040"/>
                  </a:solidFill>
                  <a:latin typeface="+mn-ea"/>
                </a:endParaRPr>
              </a:p>
            </p:txBody>
          </p:sp>
          <p:cxnSp>
            <p:nvCxnSpPr>
              <p:cNvPr id="33" name="直接连接符 32"/>
              <p:cNvCxnSpPr>
                <a:stCxn id="35" idx="4"/>
                <a:endCxn id="19" idx="0"/>
              </p:cNvCxnSpPr>
              <p:nvPr>
                <p:custDataLst>
                  <p:tags r:id="rId24"/>
                </p:custDataLst>
              </p:nvPr>
            </p:nvCxnSpPr>
            <p:spPr>
              <a:xfrm>
                <a:off x="7969" y="3266"/>
                <a:ext cx="13" cy="1211"/>
              </a:xfrm>
              <a:prstGeom prst="line">
                <a:avLst/>
              </a:prstGeom>
              <a:ln w="12700">
                <a:solidFill>
                  <a:srgbClr val="267A6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椭圆 34"/>
              <p:cNvSpPr/>
              <p:nvPr>
                <p:custDataLst>
                  <p:tags r:id="rId25"/>
                </p:custDataLst>
              </p:nvPr>
            </p:nvSpPr>
            <p:spPr>
              <a:xfrm>
                <a:off x="7698" y="2723"/>
                <a:ext cx="543" cy="543"/>
              </a:xfrm>
              <a:prstGeom prst="ellipse">
                <a:avLst/>
              </a:prstGeom>
              <a:noFill/>
              <a:ln>
                <a:solidFill>
                  <a:srgbClr val="267A63"/>
                </a:solidFill>
              </a:ln>
              <a:effectLst>
                <a:outerShdw blurRad="63500" sx="102000" sy="102000" algn="ctr" rotWithShape="0">
                  <a:prstClr val="black">
                    <a:alpha val="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8" name="组合 47"/>
              <p:cNvGrpSpPr/>
              <p:nvPr>
                <p:custDataLst>
                  <p:tags r:id="rId26"/>
                </p:custDataLst>
              </p:nvPr>
            </p:nvGrpSpPr>
            <p:grpSpPr>
              <a:xfrm>
                <a:off x="7882" y="2860"/>
                <a:ext cx="175" cy="269"/>
                <a:chOff x="814922" y="1807703"/>
                <a:chExt cx="122128" cy="187890"/>
              </a:xfrm>
            </p:grpSpPr>
            <p:sp>
              <p:nvSpPr>
                <p:cNvPr id="43" name="任意多边形: 形状 42"/>
                <p:cNvSpPr/>
                <p:nvPr>
                  <p:custDataLst>
                    <p:tags r:id="rId27"/>
                  </p:custDataLst>
                </p:nvPr>
              </p:nvSpPr>
              <p:spPr>
                <a:xfrm rot="19017823">
                  <a:off x="814922" y="1807703"/>
                  <a:ext cx="122128" cy="187890"/>
                </a:xfrm>
                <a:custGeom>
                  <a:avLst/>
                  <a:gdLst>
                    <a:gd name="connsiteX0" fmla="*/ 122129 w 122128"/>
                    <a:gd name="connsiteY0" fmla="*/ 93945 h 187890"/>
                    <a:gd name="connsiteX1" fmla="*/ 61064 w 122128"/>
                    <a:gd name="connsiteY1" fmla="*/ 187890 h 187890"/>
                    <a:gd name="connsiteX2" fmla="*/ 0 w 122128"/>
                    <a:gd name="connsiteY2" fmla="*/ 93945 h 187890"/>
                    <a:gd name="connsiteX3" fmla="*/ 61064 w 122128"/>
                    <a:gd name="connsiteY3" fmla="*/ 0 h 187890"/>
                    <a:gd name="connsiteX4" fmla="*/ 122129 w 122128"/>
                    <a:gd name="connsiteY4" fmla="*/ 93945 h 187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128" h="187890">
                      <a:moveTo>
                        <a:pt x="122129" y="93945"/>
                      </a:moveTo>
                      <a:cubicBezTo>
                        <a:pt x="122129" y="160147"/>
                        <a:pt x="61064" y="187890"/>
                        <a:pt x="61064" y="187890"/>
                      </a:cubicBezTo>
                      <a:cubicBezTo>
                        <a:pt x="61064" y="187890"/>
                        <a:pt x="0" y="166165"/>
                        <a:pt x="0" y="93945"/>
                      </a:cubicBezTo>
                      <a:cubicBezTo>
                        <a:pt x="0" y="21725"/>
                        <a:pt x="61064" y="0"/>
                        <a:pt x="61064" y="0"/>
                      </a:cubicBezTo>
                      <a:cubicBezTo>
                        <a:pt x="61064" y="0"/>
                        <a:pt x="122129" y="27743"/>
                        <a:pt x="122129" y="93945"/>
                      </a:cubicBezTo>
                      <a:close/>
                    </a:path>
                  </a:pathLst>
                </a:custGeom>
                <a:noFill/>
                <a:ln w="12700" cap="rnd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4" name="任意多边形: 形状 43"/>
                <p:cNvSpPr/>
                <p:nvPr>
                  <p:custDataLst>
                    <p:tags r:id="rId28"/>
                  </p:custDataLst>
                </p:nvPr>
              </p:nvSpPr>
              <p:spPr>
                <a:xfrm rot="19017823">
                  <a:off x="903281" y="1914506"/>
                  <a:ext cx="23486" cy="23486"/>
                </a:xfrm>
                <a:custGeom>
                  <a:avLst/>
                  <a:gdLst>
                    <a:gd name="connsiteX0" fmla="*/ 0 w 23486"/>
                    <a:gd name="connsiteY0" fmla="*/ 23486 h 23486"/>
                    <a:gd name="connsiteX1" fmla="*/ 23486 w 23486"/>
                    <a:gd name="connsiteY1" fmla="*/ 0 h 23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486" h="23486">
                      <a:moveTo>
                        <a:pt x="0" y="23486"/>
                      </a:moveTo>
                      <a:lnTo>
                        <a:pt x="23486" y="0"/>
                      </a:lnTo>
                    </a:path>
                  </a:pathLst>
                </a:custGeom>
                <a:noFill/>
                <a:ln w="12700" cap="rnd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5" name="任意多边形: 形状 44"/>
                <p:cNvSpPr/>
                <p:nvPr>
                  <p:custDataLst>
                    <p:tags r:id="rId29"/>
                  </p:custDataLst>
                </p:nvPr>
              </p:nvSpPr>
              <p:spPr>
                <a:xfrm rot="19017823">
                  <a:off x="863674" y="1906502"/>
                  <a:ext cx="23486" cy="23486"/>
                </a:xfrm>
                <a:custGeom>
                  <a:avLst/>
                  <a:gdLst>
                    <a:gd name="connsiteX0" fmla="*/ 23486 w 23486"/>
                    <a:gd name="connsiteY0" fmla="*/ 23486 h 23486"/>
                    <a:gd name="connsiteX1" fmla="*/ 0 w 23486"/>
                    <a:gd name="connsiteY1" fmla="*/ 0 h 23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486" h="23486">
                      <a:moveTo>
                        <a:pt x="23486" y="23486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rnd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6" name="任意多边形: 形状 45"/>
                <p:cNvSpPr/>
                <p:nvPr>
                  <p:custDataLst>
                    <p:tags r:id="rId30"/>
                  </p:custDataLst>
                </p:nvPr>
              </p:nvSpPr>
              <p:spPr>
                <a:xfrm rot="19017823">
                  <a:off x="861607" y="1869873"/>
                  <a:ext cx="23486" cy="23486"/>
                </a:xfrm>
                <a:custGeom>
                  <a:avLst/>
                  <a:gdLst>
                    <a:gd name="connsiteX0" fmla="*/ 0 w 23486"/>
                    <a:gd name="connsiteY0" fmla="*/ 23486 h 23486"/>
                    <a:gd name="connsiteX1" fmla="*/ 23486 w 23486"/>
                    <a:gd name="connsiteY1" fmla="*/ 0 h 23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486" h="23486">
                      <a:moveTo>
                        <a:pt x="0" y="23486"/>
                      </a:moveTo>
                      <a:lnTo>
                        <a:pt x="23486" y="0"/>
                      </a:lnTo>
                    </a:path>
                  </a:pathLst>
                </a:custGeom>
                <a:noFill/>
                <a:ln w="12700" cap="rnd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7" name="任意多边形: 形状 46"/>
                <p:cNvSpPr/>
                <p:nvPr>
                  <p:custDataLst>
                    <p:tags r:id="rId31"/>
                  </p:custDataLst>
                </p:nvPr>
              </p:nvSpPr>
              <p:spPr>
                <a:xfrm rot="19017823">
                  <a:off x="891383" y="1846752"/>
                  <a:ext cx="4697" cy="140917"/>
                </a:xfrm>
                <a:custGeom>
                  <a:avLst/>
                  <a:gdLst>
                    <a:gd name="connsiteX0" fmla="*/ 0 w 4697"/>
                    <a:gd name="connsiteY0" fmla="*/ 140918 h 140917"/>
                    <a:gd name="connsiteX1" fmla="*/ 0 w 4697"/>
                    <a:gd name="connsiteY1" fmla="*/ 0 h 140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97" h="140917">
                      <a:moveTo>
                        <a:pt x="0" y="140918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rnd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37" name="直接连接符 36"/>
              <p:cNvCxnSpPr>
                <a:endCxn id="16" idx="0"/>
              </p:cNvCxnSpPr>
              <p:nvPr>
                <p:custDataLst>
                  <p:tags r:id="rId32"/>
                </p:custDataLst>
              </p:nvPr>
            </p:nvCxnSpPr>
            <p:spPr>
              <a:xfrm>
                <a:off x="7982" y="5016"/>
                <a:ext cx="0" cy="1216"/>
              </a:xfrm>
              <a:prstGeom prst="line">
                <a:avLst/>
              </a:prstGeom>
              <a:ln w="12700">
                <a:solidFill>
                  <a:srgbClr val="267A6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组合 2"/>
          <p:cNvGrpSpPr/>
          <p:nvPr/>
        </p:nvGrpSpPr>
        <p:grpSpPr>
          <a:xfrm>
            <a:off x="426085" y="428625"/>
            <a:ext cx="3025140" cy="744220"/>
            <a:chOff x="671" y="675"/>
            <a:chExt cx="4764" cy="1172"/>
          </a:xfrm>
        </p:grpSpPr>
        <p:grpSp>
          <p:nvGrpSpPr>
            <p:cNvPr id="4" name="组合 3"/>
            <p:cNvGrpSpPr/>
            <p:nvPr/>
          </p:nvGrpSpPr>
          <p:grpSpPr>
            <a:xfrm>
              <a:off x="1163" y="675"/>
              <a:ext cx="4272" cy="903"/>
              <a:chOff x="1163" y="675"/>
              <a:chExt cx="4272" cy="903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1959" y="1144"/>
                <a:ext cx="3476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 spc="100" dirty="0">
                    <a:solidFill>
                      <a:schemeClr val="tx1">
                        <a:alpha val="70000"/>
                      </a:schemeClr>
                    </a:solidFill>
                    <a:latin typeface="+mn-ea"/>
                  </a:rPr>
                  <a:t>System Analysis</a:t>
                </a:r>
                <a:endParaRPr lang="en-US" altLang="zh-CN" sz="1200" spc="100" dirty="0">
                  <a:solidFill>
                    <a:schemeClr val="tx1">
                      <a:alpha val="70000"/>
                    </a:schemeClr>
                  </a:solidFill>
                  <a:latin typeface="+mn-ea"/>
                </a:endParaRPr>
              </a:p>
            </p:txBody>
          </p:sp>
          <p:grpSp>
            <p:nvGrpSpPr>
              <p:cNvPr id="6" name="组合 5"/>
              <p:cNvGrpSpPr/>
              <p:nvPr/>
            </p:nvGrpSpPr>
            <p:grpSpPr>
              <a:xfrm>
                <a:off x="1163" y="675"/>
                <a:ext cx="3501" cy="780"/>
                <a:chOff x="1163" y="675"/>
                <a:chExt cx="3501" cy="780"/>
              </a:xfrm>
            </p:grpSpPr>
            <p:sp>
              <p:nvSpPr>
                <p:cNvPr id="7" name="文本框 6"/>
                <p:cNvSpPr txBox="1"/>
                <p:nvPr/>
              </p:nvSpPr>
              <p:spPr>
                <a:xfrm>
                  <a:off x="1944" y="675"/>
                  <a:ext cx="2720" cy="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dist"/>
                  <a:r>
                    <a:rPr lang="en-US" altLang="zh-CN" sz="2000" dirty="0">
                      <a:latin typeface="+mj-ea"/>
                      <a:ea typeface="+mj-ea"/>
                    </a:rPr>
                    <a:t>2.1 </a:t>
                  </a:r>
                  <a:r>
                    <a:rPr lang="zh-CN" altLang="en-US" sz="2000" dirty="0">
                      <a:latin typeface="+mj-ea"/>
                      <a:ea typeface="+mj-ea"/>
                    </a:rPr>
                    <a:t>系统</a:t>
                  </a:r>
                  <a:r>
                    <a:rPr lang="zh-CN" altLang="en-US" sz="2000" dirty="0">
                      <a:latin typeface="+mj-ea"/>
                      <a:ea typeface="+mj-ea"/>
                    </a:rPr>
                    <a:t>分析</a:t>
                  </a:r>
                  <a:endParaRPr lang="zh-CN" altLang="en-US" sz="2000" dirty="0">
                    <a:latin typeface="+mj-ea"/>
                    <a:ea typeface="+mj-ea"/>
                  </a:endParaRPr>
                </a:p>
              </p:txBody>
            </p:sp>
            <p:grpSp>
              <p:nvGrpSpPr>
                <p:cNvPr id="8" name="组合 7"/>
                <p:cNvGrpSpPr/>
                <p:nvPr/>
              </p:nvGrpSpPr>
              <p:grpSpPr>
                <a:xfrm>
                  <a:off x="1163" y="675"/>
                  <a:ext cx="780" cy="780"/>
                  <a:chOff x="17325" y="9160"/>
                  <a:chExt cx="780" cy="780"/>
                </a:xfrm>
              </p:grpSpPr>
              <p:sp>
                <p:nvSpPr>
                  <p:cNvPr id="55" name="椭圆 54"/>
                  <p:cNvSpPr/>
                  <p:nvPr/>
                </p:nvSpPr>
                <p:spPr>
                  <a:xfrm>
                    <a:off x="17325" y="9160"/>
                    <a:ext cx="780" cy="780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56" name="图片 55" descr="森林"/>
                  <p:cNvPicPr>
                    <a:picLocks noChangeAspect="1"/>
                  </p:cNvPicPr>
                  <p:nvPr/>
                </p:nvPicPr>
                <p:blipFill>
                  <a:blip r:embed="rId33">
                    <a:extLst>
                      <a:ext uri="{96DAC541-7B7A-43D3-8B79-37D633B846F1}">
                        <asvg:svgBlip xmlns:asvg="http://schemas.microsoft.com/office/drawing/2016/SVG/main" r:embed="rId3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391" y="9214"/>
                    <a:ext cx="663" cy="663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9" name="文本框 8"/>
            <p:cNvSpPr txBox="1"/>
            <p:nvPr/>
          </p:nvSpPr>
          <p:spPr>
            <a:xfrm>
              <a:off x="671" y="1461"/>
              <a:ext cx="1797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rPr>
                <a:t>林上鹰眼</a:t>
              </a:r>
              <a:endParaRPr lang="zh-CN" altLang="en-US" sz="1000" dirty="0">
                <a:solidFill>
                  <a:srgbClr val="267A63"/>
                </a:solidFill>
                <a:latin typeface="+mj-ea"/>
                <a:ea typeface="+mj-ea"/>
                <a:sym typeface="+mn-ea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6287135" y="1533525"/>
            <a:ext cx="5732780" cy="3173730"/>
            <a:chOff x="1106" y="2415"/>
            <a:chExt cx="9028" cy="4998"/>
          </a:xfrm>
        </p:grpSpPr>
        <p:sp>
          <p:nvSpPr>
            <p:cNvPr id="49" name="矩形: 圆角 21"/>
            <p:cNvSpPr/>
            <p:nvPr>
              <p:custDataLst>
                <p:tags r:id="rId35"/>
              </p:custDataLst>
            </p:nvPr>
          </p:nvSpPr>
          <p:spPr>
            <a:xfrm>
              <a:off x="1106" y="2728"/>
              <a:ext cx="2765" cy="926"/>
            </a:xfrm>
            <a:prstGeom prst="roundRect">
              <a:avLst>
                <a:gd name="adj" fmla="val 50000"/>
              </a:avLst>
            </a:prstGeom>
            <a:solidFill>
              <a:srgbClr val="267A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2" name="文本框 61"/>
            <p:cNvSpPr txBox="1"/>
            <p:nvPr>
              <p:custDataLst>
                <p:tags r:id="rId36"/>
              </p:custDataLst>
            </p:nvPr>
          </p:nvSpPr>
          <p:spPr>
            <a:xfrm>
              <a:off x="1244" y="2728"/>
              <a:ext cx="248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</a:rPr>
                <a:t>信息公示和知识传播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4" name="矩形: 圆角 25"/>
            <p:cNvSpPr/>
            <p:nvPr>
              <p:custDataLst>
                <p:tags r:id="rId37"/>
              </p:custDataLst>
            </p:nvPr>
          </p:nvSpPr>
          <p:spPr>
            <a:xfrm>
              <a:off x="1106" y="6238"/>
              <a:ext cx="2765" cy="533"/>
            </a:xfrm>
            <a:prstGeom prst="roundRect">
              <a:avLst>
                <a:gd name="adj" fmla="val 50000"/>
              </a:avLst>
            </a:prstGeom>
            <a:solidFill>
              <a:srgbClr val="267A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5" name="文本框 64"/>
            <p:cNvSpPr txBox="1"/>
            <p:nvPr>
              <p:custDataLst>
                <p:tags r:id="rId38"/>
              </p:custDataLst>
            </p:nvPr>
          </p:nvSpPr>
          <p:spPr>
            <a:xfrm>
              <a:off x="1244" y="6238"/>
              <a:ext cx="248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</a:rPr>
                <a:t>供应链管理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6" name="矩形: 圆角 29"/>
            <p:cNvSpPr/>
            <p:nvPr>
              <p:custDataLst>
                <p:tags r:id="rId39"/>
              </p:custDataLst>
            </p:nvPr>
          </p:nvSpPr>
          <p:spPr>
            <a:xfrm>
              <a:off x="1106" y="4483"/>
              <a:ext cx="2765" cy="533"/>
            </a:xfrm>
            <a:prstGeom prst="roundRect">
              <a:avLst>
                <a:gd name="adj" fmla="val 50000"/>
              </a:avLst>
            </a:prstGeom>
            <a:solidFill>
              <a:srgbClr val="267A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7" name="文本框 66"/>
            <p:cNvSpPr txBox="1"/>
            <p:nvPr>
              <p:custDataLst>
                <p:tags r:id="rId40"/>
              </p:custDataLst>
            </p:nvPr>
          </p:nvSpPr>
          <p:spPr>
            <a:xfrm>
              <a:off x="1244" y="4483"/>
              <a:ext cx="248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</a:rPr>
                <a:t>支持决策制定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4184" y="2415"/>
              <a:ext cx="5950" cy="4998"/>
              <a:chOff x="7698" y="2416"/>
              <a:chExt cx="5950" cy="4998"/>
            </a:xfrm>
          </p:grpSpPr>
          <p:sp>
            <p:nvSpPr>
              <p:cNvPr id="69" name="椭圆 68"/>
              <p:cNvSpPr/>
              <p:nvPr>
                <p:custDataLst>
                  <p:tags r:id="rId41"/>
                </p:custDataLst>
              </p:nvPr>
            </p:nvSpPr>
            <p:spPr>
              <a:xfrm>
                <a:off x="7710" y="6233"/>
                <a:ext cx="544" cy="544"/>
              </a:xfrm>
              <a:prstGeom prst="ellipse">
                <a:avLst/>
              </a:prstGeom>
              <a:noFill/>
              <a:ln>
                <a:solidFill>
                  <a:srgbClr val="267A63"/>
                </a:solidFill>
              </a:ln>
              <a:effectLst>
                <a:outerShdw blurRad="63500" sx="102000" sy="102000" algn="ctr" rotWithShape="0">
                  <a:prstClr val="black">
                    <a:alpha val="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grpSp>
            <p:nvGrpSpPr>
              <p:cNvPr id="70" name="组合 69"/>
              <p:cNvGrpSpPr/>
              <p:nvPr>
                <p:custDataLst>
                  <p:tags r:id="rId42"/>
                </p:custDataLst>
              </p:nvPr>
            </p:nvGrpSpPr>
            <p:grpSpPr>
              <a:xfrm>
                <a:off x="7878" y="6400"/>
                <a:ext cx="209" cy="209"/>
                <a:chOff x="811212" y="4057300"/>
                <a:chExt cx="146078" cy="146306"/>
              </a:xfrm>
            </p:grpSpPr>
            <p:sp>
              <p:nvSpPr>
                <p:cNvPr id="71" name="任意多边形: 形状 56"/>
                <p:cNvSpPr/>
                <p:nvPr>
                  <p:custDataLst>
                    <p:tags r:id="rId43"/>
                  </p:custDataLst>
                </p:nvPr>
              </p:nvSpPr>
              <p:spPr>
                <a:xfrm>
                  <a:off x="811212" y="4057300"/>
                  <a:ext cx="139585" cy="142800"/>
                </a:xfrm>
                <a:custGeom>
                  <a:avLst/>
                  <a:gdLst>
                    <a:gd name="connsiteX0" fmla="*/ 98603 w 139585"/>
                    <a:gd name="connsiteY0" fmla="*/ 142655 h 142800"/>
                    <a:gd name="connsiteX1" fmla="*/ 25564 w 139585"/>
                    <a:gd name="connsiteY1" fmla="*/ 117091 h 142800"/>
                    <a:gd name="connsiteX2" fmla="*/ 0 w 139585"/>
                    <a:gd name="connsiteY2" fmla="*/ 228 h 142800"/>
                    <a:gd name="connsiteX3" fmla="*/ 116863 w 139585"/>
                    <a:gd name="connsiteY3" fmla="*/ 18488 h 142800"/>
                    <a:gd name="connsiteX4" fmla="*/ 138774 w 139585"/>
                    <a:gd name="connsiteY4" fmla="*/ 102483 h 142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9585" h="142800">
                      <a:moveTo>
                        <a:pt x="98603" y="142655"/>
                      </a:moveTo>
                      <a:cubicBezTo>
                        <a:pt x="98603" y="142655"/>
                        <a:pt x="51127" y="146307"/>
                        <a:pt x="25564" y="117091"/>
                      </a:cubicBezTo>
                      <a:cubicBezTo>
                        <a:pt x="0" y="87875"/>
                        <a:pt x="0" y="228"/>
                        <a:pt x="0" y="228"/>
                      </a:cubicBezTo>
                      <a:cubicBezTo>
                        <a:pt x="0" y="228"/>
                        <a:pt x="87647" y="-3424"/>
                        <a:pt x="116863" y="18488"/>
                      </a:cubicBezTo>
                      <a:cubicBezTo>
                        <a:pt x="146078" y="40400"/>
                        <a:pt x="138774" y="102483"/>
                        <a:pt x="138774" y="102483"/>
                      </a:cubicBezTo>
                    </a:path>
                  </a:pathLst>
                </a:custGeom>
                <a:noFill/>
                <a:ln w="12700" cap="rnd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72" name="任意多边形: 形状 57"/>
                <p:cNvSpPr/>
                <p:nvPr>
                  <p:custDataLst>
                    <p:tags r:id="rId44"/>
                  </p:custDataLst>
                </p:nvPr>
              </p:nvSpPr>
              <p:spPr>
                <a:xfrm>
                  <a:off x="855036" y="4090396"/>
                  <a:ext cx="102254" cy="113210"/>
                </a:xfrm>
                <a:custGeom>
                  <a:avLst/>
                  <a:gdLst>
                    <a:gd name="connsiteX0" fmla="*/ 102255 w 102254"/>
                    <a:gd name="connsiteY0" fmla="*/ 113211 h 113210"/>
                    <a:gd name="connsiteX1" fmla="*/ 36520 w 102254"/>
                    <a:gd name="connsiteY1" fmla="*/ 54779 h 113210"/>
                    <a:gd name="connsiteX2" fmla="*/ 0 w 102254"/>
                    <a:gd name="connsiteY2" fmla="*/ 0 h 113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2254" h="113210">
                      <a:moveTo>
                        <a:pt x="102255" y="113211"/>
                      </a:moveTo>
                      <a:cubicBezTo>
                        <a:pt x="102255" y="113211"/>
                        <a:pt x="61429" y="82357"/>
                        <a:pt x="36520" y="54779"/>
                      </a:cubicBezTo>
                      <a:cubicBezTo>
                        <a:pt x="11611" y="27202"/>
                        <a:pt x="0" y="0"/>
                        <a:pt x="0" y="0"/>
                      </a:cubicBezTo>
                    </a:path>
                  </a:pathLst>
                </a:custGeom>
                <a:noFill/>
                <a:ln w="12700" cap="rnd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73" name="任意多边形: 形状 58"/>
                <p:cNvSpPr/>
                <p:nvPr>
                  <p:custDataLst>
                    <p:tags r:id="rId45"/>
                  </p:custDataLst>
                </p:nvPr>
              </p:nvSpPr>
              <p:spPr>
                <a:xfrm>
                  <a:off x="891555" y="4097700"/>
                  <a:ext cx="3651" cy="47475"/>
                </a:xfrm>
                <a:custGeom>
                  <a:avLst/>
                  <a:gdLst>
                    <a:gd name="connsiteX0" fmla="*/ 0 w 3651"/>
                    <a:gd name="connsiteY0" fmla="*/ 47475 h 47475"/>
                    <a:gd name="connsiteX1" fmla="*/ 3652 w 3651"/>
                    <a:gd name="connsiteY1" fmla="*/ 0 h 47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51" h="47475">
                      <a:moveTo>
                        <a:pt x="0" y="47475"/>
                      </a:moveTo>
                      <a:lnTo>
                        <a:pt x="3652" y="0"/>
                      </a:lnTo>
                    </a:path>
                  </a:pathLst>
                </a:custGeom>
                <a:noFill/>
                <a:ln w="12700" cap="rnd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74" name="任意多边形: 形状 59"/>
                <p:cNvSpPr/>
                <p:nvPr>
                  <p:custDataLst>
                    <p:tags r:id="rId46"/>
                  </p:custDataLst>
                </p:nvPr>
              </p:nvSpPr>
              <p:spPr>
                <a:xfrm>
                  <a:off x="855036" y="4141523"/>
                  <a:ext cx="36519" cy="3651"/>
                </a:xfrm>
                <a:custGeom>
                  <a:avLst/>
                  <a:gdLst>
                    <a:gd name="connsiteX0" fmla="*/ 36520 w 36519"/>
                    <a:gd name="connsiteY0" fmla="*/ 3652 h 3651"/>
                    <a:gd name="connsiteX1" fmla="*/ 0 w 36519"/>
                    <a:gd name="connsiteY1" fmla="*/ 0 h 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519" h="3651">
                      <a:moveTo>
                        <a:pt x="36520" y="3652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rnd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</p:grpSp>
          <p:sp>
            <p:nvSpPr>
              <p:cNvPr id="75" name="椭圆 74"/>
              <p:cNvSpPr/>
              <p:nvPr>
                <p:custDataLst>
                  <p:tags r:id="rId47"/>
                </p:custDataLst>
              </p:nvPr>
            </p:nvSpPr>
            <p:spPr>
              <a:xfrm>
                <a:off x="7710" y="4478"/>
                <a:ext cx="544" cy="544"/>
              </a:xfrm>
              <a:prstGeom prst="ellipse">
                <a:avLst/>
              </a:prstGeom>
              <a:noFill/>
              <a:ln>
                <a:solidFill>
                  <a:srgbClr val="267A63"/>
                </a:solidFill>
              </a:ln>
              <a:effectLst>
                <a:outerShdw blurRad="63500" sx="102000" sy="102000" algn="ctr" rotWithShape="0">
                  <a:prstClr val="black">
                    <a:alpha val="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76" name="组合 75"/>
              <p:cNvGrpSpPr/>
              <p:nvPr>
                <p:custDataLst>
                  <p:tags r:id="rId48"/>
                </p:custDataLst>
              </p:nvPr>
            </p:nvGrpSpPr>
            <p:grpSpPr>
              <a:xfrm>
                <a:off x="7858" y="4625"/>
                <a:ext cx="249" cy="233"/>
                <a:chOff x="790662" y="2925385"/>
                <a:chExt cx="173927" cy="163088"/>
              </a:xfrm>
            </p:grpSpPr>
            <p:sp>
              <p:nvSpPr>
                <p:cNvPr id="77" name="任意多边形: 形状 49"/>
                <p:cNvSpPr/>
                <p:nvPr>
                  <p:custDataLst>
                    <p:tags r:id="rId49"/>
                  </p:custDataLst>
                </p:nvPr>
              </p:nvSpPr>
              <p:spPr>
                <a:xfrm rot="19017823">
                  <a:off x="810147" y="2926993"/>
                  <a:ext cx="122486" cy="150752"/>
                </a:xfrm>
                <a:custGeom>
                  <a:avLst/>
                  <a:gdLst>
                    <a:gd name="connsiteX0" fmla="*/ 122487 w 122486"/>
                    <a:gd name="connsiteY0" fmla="*/ 93649 h 150752"/>
                    <a:gd name="connsiteX1" fmla="*/ 61243 w 122486"/>
                    <a:gd name="connsiteY1" fmla="*/ 150753 h 150752"/>
                    <a:gd name="connsiteX2" fmla="*/ 0 w 122486"/>
                    <a:gd name="connsiteY2" fmla="*/ 93649 h 150752"/>
                    <a:gd name="connsiteX3" fmla="*/ 61243 w 122486"/>
                    <a:gd name="connsiteY3" fmla="*/ 0 h 150752"/>
                    <a:gd name="connsiteX4" fmla="*/ 122487 w 122486"/>
                    <a:gd name="connsiteY4" fmla="*/ 93649 h 1507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486" h="150752">
                      <a:moveTo>
                        <a:pt x="122487" y="93649"/>
                      </a:moveTo>
                      <a:cubicBezTo>
                        <a:pt x="122487" y="125186"/>
                        <a:pt x="95067" y="150753"/>
                        <a:pt x="61243" y="150753"/>
                      </a:cubicBezTo>
                      <a:cubicBezTo>
                        <a:pt x="27420" y="150753"/>
                        <a:pt x="0" y="125186"/>
                        <a:pt x="0" y="93649"/>
                      </a:cubicBezTo>
                      <a:cubicBezTo>
                        <a:pt x="0" y="62112"/>
                        <a:pt x="61243" y="0"/>
                        <a:pt x="61243" y="0"/>
                      </a:cubicBezTo>
                      <a:cubicBezTo>
                        <a:pt x="61243" y="0"/>
                        <a:pt x="122487" y="62112"/>
                        <a:pt x="122487" y="93649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78" name="任意多边形: 形状 50"/>
                <p:cNvSpPr/>
                <p:nvPr>
                  <p:custDataLst>
                    <p:tags r:id="rId50"/>
                  </p:custDataLst>
                </p:nvPr>
              </p:nvSpPr>
              <p:spPr>
                <a:xfrm rot="19017823">
                  <a:off x="870757" y="2925385"/>
                  <a:ext cx="4711" cy="150752"/>
                </a:xfrm>
                <a:custGeom>
                  <a:avLst/>
                  <a:gdLst>
                    <a:gd name="connsiteX0" fmla="*/ 0 w 4711"/>
                    <a:gd name="connsiteY0" fmla="*/ 0 h 150752"/>
                    <a:gd name="connsiteX1" fmla="*/ 0 w 4711"/>
                    <a:gd name="connsiteY1" fmla="*/ 150753 h 1507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1" h="150752">
                      <a:moveTo>
                        <a:pt x="0" y="0"/>
                      </a:moveTo>
                      <a:lnTo>
                        <a:pt x="0" y="150753"/>
                      </a:lnTo>
                    </a:path>
                  </a:pathLst>
                </a:custGeom>
                <a:noFill/>
                <a:ln w="12700" cap="rnd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79" name="任意多边形: 形状 51"/>
                <p:cNvSpPr/>
                <p:nvPr>
                  <p:custDataLst>
                    <p:tags r:id="rId51"/>
                  </p:custDataLst>
                </p:nvPr>
              </p:nvSpPr>
              <p:spPr>
                <a:xfrm rot="19017823">
                  <a:off x="935058" y="3050785"/>
                  <a:ext cx="4711" cy="37688"/>
                </a:xfrm>
                <a:custGeom>
                  <a:avLst/>
                  <a:gdLst>
                    <a:gd name="connsiteX0" fmla="*/ 0 w 4711"/>
                    <a:gd name="connsiteY0" fmla="*/ 0 h 37688"/>
                    <a:gd name="connsiteX1" fmla="*/ 0 w 4711"/>
                    <a:gd name="connsiteY1" fmla="*/ 37688 h 37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1" h="37688">
                      <a:moveTo>
                        <a:pt x="0" y="0"/>
                      </a:moveTo>
                      <a:lnTo>
                        <a:pt x="0" y="37688"/>
                      </a:lnTo>
                    </a:path>
                  </a:pathLst>
                </a:custGeom>
                <a:noFill/>
                <a:ln w="12700" cap="rnd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80" name="任意多边形: 形状 52"/>
                <p:cNvSpPr/>
                <p:nvPr>
                  <p:custDataLst>
                    <p:tags r:id="rId52"/>
                  </p:custDataLst>
                </p:nvPr>
              </p:nvSpPr>
              <p:spPr>
                <a:xfrm rot="19017823">
                  <a:off x="842103" y="3008043"/>
                  <a:ext cx="122486" cy="57103"/>
                </a:xfrm>
                <a:custGeom>
                  <a:avLst/>
                  <a:gdLst>
                    <a:gd name="connsiteX0" fmla="*/ 122487 w 122486"/>
                    <a:gd name="connsiteY0" fmla="*/ 0 h 57103"/>
                    <a:gd name="connsiteX1" fmla="*/ 61243 w 122486"/>
                    <a:gd name="connsiteY1" fmla="*/ 57103 h 57103"/>
                    <a:gd name="connsiteX2" fmla="*/ 0 w 122486"/>
                    <a:gd name="connsiteY2" fmla="*/ 0 h 57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486" h="57103">
                      <a:moveTo>
                        <a:pt x="122487" y="0"/>
                      </a:moveTo>
                      <a:cubicBezTo>
                        <a:pt x="122487" y="31537"/>
                        <a:pt x="95067" y="57103"/>
                        <a:pt x="61243" y="57103"/>
                      </a:cubicBezTo>
                      <a:cubicBezTo>
                        <a:pt x="27420" y="57103"/>
                        <a:pt x="0" y="31537"/>
                        <a:pt x="0" y="0"/>
                      </a:cubicBezTo>
                    </a:path>
                  </a:pathLst>
                </a:custGeom>
                <a:noFill/>
                <a:ln w="12700" cap="flat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83" name="任意多边形: 形状 53"/>
                <p:cNvSpPr/>
                <p:nvPr>
                  <p:custDataLst>
                    <p:tags r:id="rId53"/>
                  </p:custDataLst>
                </p:nvPr>
              </p:nvSpPr>
              <p:spPr>
                <a:xfrm rot="19017823">
                  <a:off x="790662" y="2934676"/>
                  <a:ext cx="122486" cy="93649"/>
                </a:xfrm>
                <a:custGeom>
                  <a:avLst/>
                  <a:gdLst>
                    <a:gd name="connsiteX0" fmla="*/ 122487 w 122486"/>
                    <a:gd name="connsiteY0" fmla="*/ 93649 h 93649"/>
                    <a:gd name="connsiteX1" fmla="*/ 61243 w 122486"/>
                    <a:gd name="connsiteY1" fmla="*/ 0 h 93649"/>
                    <a:gd name="connsiteX2" fmla="*/ 0 w 122486"/>
                    <a:gd name="connsiteY2" fmla="*/ 93649 h 936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486" h="93649">
                      <a:moveTo>
                        <a:pt x="122487" y="93649"/>
                      </a:moveTo>
                      <a:cubicBezTo>
                        <a:pt x="122487" y="62112"/>
                        <a:pt x="61243" y="0"/>
                        <a:pt x="61243" y="0"/>
                      </a:cubicBezTo>
                      <a:cubicBezTo>
                        <a:pt x="61243" y="0"/>
                        <a:pt x="0" y="62112"/>
                        <a:pt x="0" y="93649"/>
                      </a:cubicBezTo>
                    </a:path>
                  </a:pathLst>
                </a:custGeom>
                <a:noFill/>
                <a:ln w="12700" cap="flat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</p:grpSp>
          <p:sp>
            <p:nvSpPr>
              <p:cNvPr id="84" name="文本框 83"/>
              <p:cNvSpPr txBox="1"/>
              <p:nvPr>
                <p:custDataLst>
                  <p:tags r:id="rId54"/>
                </p:custDataLst>
              </p:nvPr>
            </p:nvSpPr>
            <p:spPr>
              <a:xfrm>
                <a:off x="8605" y="2416"/>
                <a:ext cx="5043" cy="1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rgbClr val="404040"/>
                    </a:solidFill>
                    <a:latin typeface="+mn-ea"/>
                  </a:rPr>
                  <a:t>公示森林资源和灾害的相关信息，向公众和相关机构提供知识和指导，提高社会对森林保护的意识和参与度。</a:t>
                </a:r>
                <a:endParaRPr lang="zh-CN" altLang="en-US" sz="1400" dirty="0">
                  <a:solidFill>
                    <a:srgbClr val="404040"/>
                  </a:solidFill>
                  <a:latin typeface="+mn-ea"/>
                </a:endParaRPr>
              </a:p>
            </p:txBody>
          </p:sp>
          <p:sp>
            <p:nvSpPr>
              <p:cNvPr id="85" name="文本框 84"/>
              <p:cNvSpPr txBox="1"/>
              <p:nvPr>
                <p:custDataLst>
                  <p:tags r:id="rId55"/>
                </p:custDataLst>
              </p:nvPr>
            </p:nvSpPr>
            <p:spPr>
              <a:xfrm>
                <a:off x="8688" y="5950"/>
                <a:ext cx="4844" cy="1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rgbClr val="404040"/>
                    </a:solidFill>
                    <a:latin typeface="+mn-ea"/>
                  </a:rPr>
                  <a:t>帮助企业识别和管理供应链中的森林风险，确保其产品和原材料的可持续来源，减少对森林资源的负面影响。</a:t>
                </a:r>
                <a:endParaRPr lang="zh-CN" altLang="en-US" sz="1400" dirty="0">
                  <a:solidFill>
                    <a:srgbClr val="404040"/>
                  </a:solidFill>
                  <a:latin typeface="+mn-ea"/>
                </a:endParaRPr>
              </a:p>
            </p:txBody>
          </p:sp>
          <p:sp>
            <p:nvSpPr>
              <p:cNvPr id="86" name="文本框 85"/>
              <p:cNvSpPr txBox="1"/>
              <p:nvPr>
                <p:custDataLst>
                  <p:tags r:id="rId56"/>
                </p:custDataLst>
              </p:nvPr>
            </p:nvSpPr>
            <p:spPr>
              <a:xfrm>
                <a:off x="8653" y="4171"/>
                <a:ext cx="4875" cy="1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rgbClr val="404040"/>
                    </a:solidFill>
                    <a:latin typeface="+mn-ea"/>
                  </a:rPr>
                  <a:t>为政府和环保组织提供数据支持和决策参考，帮助制定有效的森林保护和管理政策，推动可持续发展。</a:t>
                </a:r>
                <a:endParaRPr lang="zh-CN" altLang="en-US" sz="1400" dirty="0">
                  <a:solidFill>
                    <a:srgbClr val="404040"/>
                  </a:solidFill>
                  <a:latin typeface="+mn-ea"/>
                </a:endParaRPr>
              </a:p>
            </p:txBody>
          </p:sp>
          <p:cxnSp>
            <p:nvCxnSpPr>
              <p:cNvPr id="87" name="直接连接符 86"/>
              <p:cNvCxnSpPr>
                <a:stCxn id="88" idx="4"/>
                <a:endCxn id="75" idx="0"/>
              </p:cNvCxnSpPr>
              <p:nvPr>
                <p:custDataLst>
                  <p:tags r:id="rId57"/>
                </p:custDataLst>
              </p:nvPr>
            </p:nvCxnSpPr>
            <p:spPr>
              <a:xfrm>
                <a:off x="7969" y="3266"/>
                <a:ext cx="13" cy="1211"/>
              </a:xfrm>
              <a:prstGeom prst="line">
                <a:avLst/>
              </a:prstGeom>
              <a:ln w="12700">
                <a:solidFill>
                  <a:srgbClr val="267A6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椭圆 87"/>
              <p:cNvSpPr/>
              <p:nvPr>
                <p:custDataLst>
                  <p:tags r:id="rId58"/>
                </p:custDataLst>
              </p:nvPr>
            </p:nvSpPr>
            <p:spPr>
              <a:xfrm>
                <a:off x="7698" y="2723"/>
                <a:ext cx="543" cy="543"/>
              </a:xfrm>
              <a:prstGeom prst="ellipse">
                <a:avLst/>
              </a:prstGeom>
              <a:noFill/>
              <a:ln>
                <a:solidFill>
                  <a:srgbClr val="267A63"/>
                </a:solidFill>
              </a:ln>
              <a:effectLst>
                <a:outerShdw blurRad="63500" sx="102000" sy="102000" algn="ctr" rotWithShape="0">
                  <a:prstClr val="black">
                    <a:alpha val="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89" name="组合 88"/>
              <p:cNvGrpSpPr/>
              <p:nvPr>
                <p:custDataLst>
                  <p:tags r:id="rId59"/>
                </p:custDataLst>
              </p:nvPr>
            </p:nvGrpSpPr>
            <p:grpSpPr>
              <a:xfrm>
                <a:off x="7882" y="2860"/>
                <a:ext cx="175" cy="269"/>
                <a:chOff x="814922" y="1807703"/>
                <a:chExt cx="122128" cy="187890"/>
              </a:xfrm>
            </p:grpSpPr>
            <p:sp>
              <p:nvSpPr>
                <p:cNvPr id="90" name="任意多边形: 形状 42"/>
                <p:cNvSpPr/>
                <p:nvPr>
                  <p:custDataLst>
                    <p:tags r:id="rId60"/>
                  </p:custDataLst>
                </p:nvPr>
              </p:nvSpPr>
              <p:spPr>
                <a:xfrm rot="19017823">
                  <a:off x="814922" y="1807703"/>
                  <a:ext cx="122128" cy="187890"/>
                </a:xfrm>
                <a:custGeom>
                  <a:avLst/>
                  <a:gdLst>
                    <a:gd name="connsiteX0" fmla="*/ 122129 w 122128"/>
                    <a:gd name="connsiteY0" fmla="*/ 93945 h 187890"/>
                    <a:gd name="connsiteX1" fmla="*/ 61064 w 122128"/>
                    <a:gd name="connsiteY1" fmla="*/ 187890 h 187890"/>
                    <a:gd name="connsiteX2" fmla="*/ 0 w 122128"/>
                    <a:gd name="connsiteY2" fmla="*/ 93945 h 187890"/>
                    <a:gd name="connsiteX3" fmla="*/ 61064 w 122128"/>
                    <a:gd name="connsiteY3" fmla="*/ 0 h 187890"/>
                    <a:gd name="connsiteX4" fmla="*/ 122129 w 122128"/>
                    <a:gd name="connsiteY4" fmla="*/ 93945 h 187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128" h="187890">
                      <a:moveTo>
                        <a:pt x="122129" y="93945"/>
                      </a:moveTo>
                      <a:cubicBezTo>
                        <a:pt x="122129" y="160147"/>
                        <a:pt x="61064" y="187890"/>
                        <a:pt x="61064" y="187890"/>
                      </a:cubicBezTo>
                      <a:cubicBezTo>
                        <a:pt x="61064" y="187890"/>
                        <a:pt x="0" y="166165"/>
                        <a:pt x="0" y="93945"/>
                      </a:cubicBezTo>
                      <a:cubicBezTo>
                        <a:pt x="0" y="21725"/>
                        <a:pt x="61064" y="0"/>
                        <a:pt x="61064" y="0"/>
                      </a:cubicBezTo>
                      <a:cubicBezTo>
                        <a:pt x="61064" y="0"/>
                        <a:pt x="122129" y="27743"/>
                        <a:pt x="122129" y="93945"/>
                      </a:cubicBezTo>
                      <a:close/>
                    </a:path>
                  </a:pathLst>
                </a:custGeom>
                <a:noFill/>
                <a:ln w="12700" cap="rnd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91" name="任意多边形: 形状 43"/>
                <p:cNvSpPr/>
                <p:nvPr>
                  <p:custDataLst>
                    <p:tags r:id="rId61"/>
                  </p:custDataLst>
                </p:nvPr>
              </p:nvSpPr>
              <p:spPr>
                <a:xfrm rot="19017823">
                  <a:off x="903281" y="1914506"/>
                  <a:ext cx="23486" cy="23486"/>
                </a:xfrm>
                <a:custGeom>
                  <a:avLst/>
                  <a:gdLst>
                    <a:gd name="connsiteX0" fmla="*/ 0 w 23486"/>
                    <a:gd name="connsiteY0" fmla="*/ 23486 h 23486"/>
                    <a:gd name="connsiteX1" fmla="*/ 23486 w 23486"/>
                    <a:gd name="connsiteY1" fmla="*/ 0 h 23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486" h="23486">
                      <a:moveTo>
                        <a:pt x="0" y="23486"/>
                      </a:moveTo>
                      <a:lnTo>
                        <a:pt x="23486" y="0"/>
                      </a:lnTo>
                    </a:path>
                  </a:pathLst>
                </a:custGeom>
                <a:noFill/>
                <a:ln w="12700" cap="rnd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92" name="任意多边形: 形状 44"/>
                <p:cNvSpPr/>
                <p:nvPr>
                  <p:custDataLst>
                    <p:tags r:id="rId62"/>
                  </p:custDataLst>
                </p:nvPr>
              </p:nvSpPr>
              <p:spPr>
                <a:xfrm rot="19017823">
                  <a:off x="863674" y="1906502"/>
                  <a:ext cx="23486" cy="23486"/>
                </a:xfrm>
                <a:custGeom>
                  <a:avLst/>
                  <a:gdLst>
                    <a:gd name="connsiteX0" fmla="*/ 23486 w 23486"/>
                    <a:gd name="connsiteY0" fmla="*/ 23486 h 23486"/>
                    <a:gd name="connsiteX1" fmla="*/ 0 w 23486"/>
                    <a:gd name="connsiteY1" fmla="*/ 0 h 23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486" h="23486">
                      <a:moveTo>
                        <a:pt x="23486" y="23486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rnd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93" name="任意多边形: 形状 45"/>
                <p:cNvSpPr/>
                <p:nvPr>
                  <p:custDataLst>
                    <p:tags r:id="rId63"/>
                  </p:custDataLst>
                </p:nvPr>
              </p:nvSpPr>
              <p:spPr>
                <a:xfrm rot="19017823">
                  <a:off x="861607" y="1869873"/>
                  <a:ext cx="23486" cy="23486"/>
                </a:xfrm>
                <a:custGeom>
                  <a:avLst/>
                  <a:gdLst>
                    <a:gd name="connsiteX0" fmla="*/ 0 w 23486"/>
                    <a:gd name="connsiteY0" fmla="*/ 23486 h 23486"/>
                    <a:gd name="connsiteX1" fmla="*/ 23486 w 23486"/>
                    <a:gd name="connsiteY1" fmla="*/ 0 h 23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486" h="23486">
                      <a:moveTo>
                        <a:pt x="0" y="23486"/>
                      </a:moveTo>
                      <a:lnTo>
                        <a:pt x="23486" y="0"/>
                      </a:lnTo>
                    </a:path>
                  </a:pathLst>
                </a:custGeom>
                <a:noFill/>
                <a:ln w="12700" cap="rnd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94" name="任意多边形: 形状 46"/>
                <p:cNvSpPr/>
                <p:nvPr>
                  <p:custDataLst>
                    <p:tags r:id="rId64"/>
                  </p:custDataLst>
                </p:nvPr>
              </p:nvSpPr>
              <p:spPr>
                <a:xfrm rot="19017823">
                  <a:off x="891383" y="1846752"/>
                  <a:ext cx="4697" cy="140917"/>
                </a:xfrm>
                <a:custGeom>
                  <a:avLst/>
                  <a:gdLst>
                    <a:gd name="connsiteX0" fmla="*/ 0 w 4697"/>
                    <a:gd name="connsiteY0" fmla="*/ 140918 h 140917"/>
                    <a:gd name="connsiteX1" fmla="*/ 0 w 4697"/>
                    <a:gd name="connsiteY1" fmla="*/ 0 h 140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97" h="140917">
                      <a:moveTo>
                        <a:pt x="0" y="140918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rnd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</p:grpSp>
          <p:cxnSp>
            <p:nvCxnSpPr>
              <p:cNvPr id="95" name="直接连接符 94"/>
              <p:cNvCxnSpPr>
                <a:endCxn id="69" idx="0"/>
              </p:cNvCxnSpPr>
              <p:nvPr>
                <p:custDataLst>
                  <p:tags r:id="rId65"/>
                </p:custDataLst>
              </p:nvPr>
            </p:nvCxnSpPr>
            <p:spPr>
              <a:xfrm>
                <a:off x="7982" y="5016"/>
                <a:ext cx="0" cy="1216"/>
              </a:xfrm>
              <a:prstGeom prst="line">
                <a:avLst/>
              </a:prstGeom>
              <a:ln w="12700">
                <a:solidFill>
                  <a:srgbClr val="267A6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直接箭头连接符 81"/>
          <p:cNvCxnSpPr>
            <a:stCxn id="69" idx="3"/>
            <a:endCxn id="78" idx="3"/>
          </p:cNvCxnSpPr>
          <p:nvPr/>
        </p:nvCxnSpPr>
        <p:spPr>
          <a:xfrm flipH="1">
            <a:off x="5239385" y="4109085"/>
            <a:ext cx="497840" cy="238125"/>
          </a:xfrm>
          <a:prstGeom prst="straightConnector1">
            <a:avLst/>
          </a:prstGeom>
          <a:ln w="53975" cmpd="sng">
            <a:solidFill>
              <a:srgbClr val="10705A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0" name="矩形: 圆角 9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0" y="6781290"/>
            <a:ext cx="12192000" cy="7671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2" name="组合 71"/>
          <p:cNvGrpSpPr/>
          <p:nvPr/>
        </p:nvGrpSpPr>
        <p:grpSpPr>
          <a:xfrm>
            <a:off x="584835" y="1191895"/>
            <a:ext cx="1510030" cy="758825"/>
            <a:chOff x="921" y="1877"/>
            <a:chExt cx="2378" cy="1195"/>
          </a:xfrm>
        </p:grpSpPr>
        <p:sp>
          <p:nvSpPr>
            <p:cNvPr id="15" name="文本框 14"/>
            <p:cNvSpPr txBox="1"/>
            <p:nvPr/>
          </p:nvSpPr>
          <p:spPr>
            <a:xfrm>
              <a:off x="936" y="1877"/>
              <a:ext cx="1348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267A63"/>
                  </a:solidFill>
                </a:rPr>
                <a:t>01</a:t>
              </a:r>
              <a:endParaRPr lang="zh-CN" altLang="en-US" sz="2800" dirty="0">
                <a:solidFill>
                  <a:srgbClr val="267A63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21" y="2542"/>
              <a:ext cx="237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dirty="0">
                  <a:solidFill>
                    <a:srgbClr val="181717"/>
                  </a:solidFill>
                  <a:latin typeface="+mj-ea"/>
                  <a:ea typeface="+mj-ea"/>
                </a:rPr>
                <a:t>普通</a:t>
              </a:r>
              <a:r>
                <a:rPr lang="zh-CN" altLang="en-US" sz="1600" dirty="0">
                  <a:solidFill>
                    <a:srgbClr val="181717"/>
                  </a:solidFill>
                  <a:latin typeface="+mj-ea"/>
                  <a:ea typeface="+mj-ea"/>
                </a:rPr>
                <a:t>用户</a:t>
              </a:r>
              <a:endParaRPr lang="zh-CN" altLang="en-US" sz="1600" dirty="0">
                <a:solidFill>
                  <a:srgbClr val="181717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594360" y="1852295"/>
            <a:ext cx="4251960" cy="2009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404040"/>
                </a:solidFill>
              </a:rPr>
              <a:t>注册和登录</a:t>
            </a:r>
            <a:endParaRPr lang="zh-CN" altLang="en-US" sz="1200" dirty="0">
              <a:solidFill>
                <a:srgbClr val="404040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404040"/>
                </a:solidFill>
              </a:rPr>
              <a:t>查看全球森林资源的分布及健康状况的可视化结果</a:t>
            </a:r>
            <a:endParaRPr lang="zh-CN" altLang="en-US" sz="1200" dirty="0">
              <a:solidFill>
                <a:srgbClr val="404040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404040"/>
                </a:solidFill>
              </a:rPr>
              <a:t>查询某地的森林资源状况及变化趋势</a:t>
            </a:r>
            <a:endParaRPr lang="zh-CN" altLang="en-US" sz="1200" dirty="0">
              <a:solidFill>
                <a:srgbClr val="404040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404040"/>
                </a:solidFill>
              </a:rPr>
              <a:t>查询某地未来一段时间的森林健康状况预测</a:t>
            </a:r>
            <a:endParaRPr lang="zh-CN" altLang="en-US" sz="1200" dirty="0">
              <a:solidFill>
                <a:srgbClr val="404040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404040"/>
                </a:solidFill>
              </a:rPr>
              <a:t>获取关于森林保护和生态系统维护的建议</a:t>
            </a:r>
            <a:endParaRPr lang="zh-CN" altLang="en-US" sz="1200" dirty="0">
              <a:solidFill>
                <a:srgbClr val="404040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404040"/>
                </a:solidFill>
              </a:rPr>
              <a:t>举报违规砍伐或破坏森林资源的行为</a:t>
            </a:r>
            <a:endParaRPr lang="zh-CN" altLang="en-US" sz="1200" dirty="0">
              <a:solidFill>
                <a:srgbClr val="404040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404040"/>
                </a:solidFill>
              </a:rPr>
              <a:t>互动模块：林业资源收藏手册+排行榜功能</a:t>
            </a:r>
            <a:r>
              <a:rPr lang="en-US" altLang="zh-CN" sz="1200" dirty="0">
                <a:solidFill>
                  <a:srgbClr val="404040"/>
                </a:solidFill>
              </a:rPr>
              <a:t>+</a:t>
            </a:r>
            <a:r>
              <a:rPr lang="zh-CN" altLang="en-US" sz="1200" dirty="0">
                <a:solidFill>
                  <a:srgbClr val="404040"/>
                </a:solidFill>
              </a:rPr>
              <a:t>林业知识问答</a:t>
            </a:r>
            <a:endParaRPr lang="zh-CN" altLang="en-US" sz="1200" dirty="0">
              <a:solidFill>
                <a:srgbClr val="404040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404040"/>
                </a:solidFill>
              </a:rPr>
              <a:t>论坛</a:t>
            </a:r>
            <a:endParaRPr lang="zh-CN" altLang="en-US" sz="1200" dirty="0">
              <a:solidFill>
                <a:srgbClr val="40404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99771" y="3846614"/>
            <a:ext cx="432000" cy="4320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94211" y="3846831"/>
            <a:ext cx="856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267A63"/>
                </a:solidFill>
              </a:rPr>
              <a:t>03</a:t>
            </a:r>
            <a:endParaRPr lang="zh-CN" altLang="en-US" sz="2800" dirty="0">
              <a:solidFill>
                <a:srgbClr val="267A63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84617" y="4301452"/>
            <a:ext cx="1509713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rgbClr val="181717"/>
                </a:solidFill>
                <a:latin typeface="+mj-ea"/>
                <a:ea typeface="+mj-ea"/>
              </a:rPr>
              <a:t>环境管理</a:t>
            </a:r>
            <a:r>
              <a:rPr lang="zh-CN" altLang="en-US" sz="1600" dirty="0">
                <a:solidFill>
                  <a:srgbClr val="181717"/>
                </a:solidFill>
                <a:latin typeface="+mj-ea"/>
                <a:ea typeface="+mj-ea"/>
              </a:rPr>
              <a:t>人员</a:t>
            </a:r>
            <a:endParaRPr lang="zh-CN" altLang="en-US" sz="1600" dirty="0">
              <a:solidFill>
                <a:srgbClr val="181717"/>
              </a:solidFill>
              <a:latin typeface="+mj-ea"/>
              <a:ea typeface="+mj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88645" y="4551680"/>
            <a:ext cx="4347845" cy="152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404040"/>
                </a:solidFill>
              </a:rPr>
              <a:t>注册成为环境管理人员并登录</a:t>
            </a:r>
            <a:endParaRPr lang="zh-CN" altLang="en-US" sz="1200" dirty="0">
              <a:solidFill>
                <a:srgbClr val="404040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404040"/>
                </a:solidFill>
              </a:rPr>
              <a:t>获取森林资源和生态环境相关信息</a:t>
            </a:r>
            <a:endParaRPr lang="zh-CN" altLang="en-US" sz="1200" dirty="0">
              <a:solidFill>
                <a:srgbClr val="404040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404040"/>
                </a:solidFill>
              </a:rPr>
              <a:t>发布森林资源监测、预测和预警信息</a:t>
            </a:r>
            <a:endParaRPr lang="zh-CN" altLang="en-US" sz="1200" dirty="0">
              <a:solidFill>
                <a:srgbClr val="404040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404040"/>
                </a:solidFill>
              </a:rPr>
              <a:t>提出针对具体情况的建议</a:t>
            </a:r>
            <a:endParaRPr lang="zh-CN" altLang="en-US" sz="1200" dirty="0">
              <a:solidFill>
                <a:srgbClr val="404040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404040"/>
                </a:solidFill>
              </a:rPr>
              <a:t>获取相关的生态环境信息用于分析森林资源变化的影响</a:t>
            </a:r>
            <a:endParaRPr lang="zh-CN" altLang="en-US" sz="1200" dirty="0">
              <a:solidFill>
                <a:srgbClr val="404040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404040"/>
                </a:solidFill>
              </a:rPr>
              <a:t>异常情况的通知和上报</a:t>
            </a:r>
            <a:endParaRPr lang="zh-CN" altLang="en-US" sz="1200" dirty="0">
              <a:solidFill>
                <a:srgbClr val="40404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99771" y="6200730"/>
            <a:ext cx="432000" cy="4320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3" name="组合 72"/>
          <p:cNvGrpSpPr/>
          <p:nvPr/>
        </p:nvGrpSpPr>
        <p:grpSpPr>
          <a:xfrm>
            <a:off x="10076815" y="1093470"/>
            <a:ext cx="1518285" cy="758825"/>
            <a:chOff x="15868" y="2507"/>
            <a:chExt cx="2391" cy="1195"/>
          </a:xfrm>
        </p:grpSpPr>
        <p:sp>
          <p:nvSpPr>
            <p:cNvPr id="23" name="文本框 22"/>
            <p:cNvSpPr txBox="1"/>
            <p:nvPr/>
          </p:nvSpPr>
          <p:spPr>
            <a:xfrm>
              <a:off x="16911" y="2507"/>
              <a:ext cx="1348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800" dirty="0">
                  <a:solidFill>
                    <a:srgbClr val="267A63"/>
                  </a:solidFill>
                </a:rPr>
                <a:t>02</a:t>
              </a:r>
              <a:endParaRPr lang="zh-CN" altLang="en-US" sz="2800" dirty="0">
                <a:solidFill>
                  <a:srgbClr val="267A63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5868" y="3172"/>
              <a:ext cx="237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 dirty="0">
                  <a:solidFill>
                    <a:srgbClr val="181717"/>
                  </a:solidFill>
                  <a:latin typeface="+mj-ea"/>
                  <a:ea typeface="+mj-ea"/>
                </a:rPr>
                <a:t>林业</a:t>
              </a:r>
              <a:r>
                <a:rPr lang="zh-CN" altLang="en-US" sz="1600" dirty="0">
                  <a:solidFill>
                    <a:srgbClr val="181717"/>
                  </a:solidFill>
                  <a:latin typeface="+mj-ea"/>
                  <a:ea typeface="+mj-ea"/>
                </a:rPr>
                <a:t>从业人员</a:t>
              </a:r>
              <a:endParaRPr lang="zh-CN" altLang="en-US" sz="1600" dirty="0">
                <a:solidFill>
                  <a:srgbClr val="181717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8035285" y="1951124"/>
            <a:ext cx="3636505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dirty="0">
                <a:solidFill>
                  <a:srgbClr val="404040"/>
                </a:solidFill>
              </a:rPr>
              <a:t>注册成为林业从业人员并登录</a:t>
            </a:r>
            <a:endParaRPr lang="zh-CN" altLang="en-US" sz="1200" dirty="0">
              <a:solidFill>
                <a:srgbClr val="404040"/>
              </a:solidFill>
            </a:endParaRPr>
          </a:p>
          <a:p>
            <a:pPr algn="r">
              <a:lnSpc>
                <a:spcPct val="130000"/>
              </a:lnSpc>
            </a:pPr>
            <a:r>
              <a:rPr lang="zh-CN" altLang="en-US" sz="1200" dirty="0">
                <a:solidFill>
                  <a:srgbClr val="404040"/>
                </a:solidFill>
              </a:rPr>
              <a:t>查看和查询森林资源分布及健康状况</a:t>
            </a:r>
            <a:endParaRPr lang="zh-CN" altLang="en-US" sz="1200" dirty="0">
              <a:solidFill>
                <a:srgbClr val="404040"/>
              </a:solidFill>
            </a:endParaRPr>
          </a:p>
          <a:p>
            <a:pPr algn="r">
              <a:lnSpc>
                <a:spcPct val="130000"/>
              </a:lnSpc>
            </a:pPr>
            <a:r>
              <a:rPr lang="zh-CN" altLang="en-US" sz="1200" dirty="0">
                <a:solidFill>
                  <a:srgbClr val="404040"/>
                </a:solidFill>
              </a:rPr>
              <a:t>查看不同区域适合的林业活动</a:t>
            </a:r>
            <a:endParaRPr lang="zh-CN" altLang="en-US" sz="1200" dirty="0">
              <a:solidFill>
                <a:srgbClr val="404040"/>
              </a:solidFill>
            </a:endParaRPr>
          </a:p>
          <a:p>
            <a:pPr algn="r">
              <a:lnSpc>
                <a:spcPct val="130000"/>
              </a:lnSpc>
            </a:pPr>
            <a:r>
              <a:rPr lang="zh-CN" altLang="en-US" sz="1200" dirty="0">
                <a:solidFill>
                  <a:srgbClr val="404040"/>
                </a:solidFill>
              </a:rPr>
              <a:t>对计划进行的林业活动进行申请和报备</a:t>
            </a:r>
            <a:endParaRPr lang="zh-CN" altLang="en-US" sz="1200" dirty="0">
              <a:solidFill>
                <a:srgbClr val="404040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1060493" y="3884714"/>
            <a:ext cx="432000" cy="4320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0738737" y="3879216"/>
            <a:ext cx="856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dirty="0">
                <a:solidFill>
                  <a:srgbClr val="267A63"/>
                </a:solidFill>
              </a:rPr>
              <a:t>04</a:t>
            </a:r>
            <a:endParaRPr lang="zh-CN" altLang="en-US" sz="2800" dirty="0">
              <a:solidFill>
                <a:srgbClr val="267A63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0076003" y="4301452"/>
            <a:ext cx="1509713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rgbClr val="181717"/>
                </a:solidFill>
                <a:latin typeface="+mj-ea"/>
                <a:ea typeface="+mj-ea"/>
              </a:rPr>
              <a:t>林业管理</a:t>
            </a:r>
            <a:r>
              <a:rPr lang="zh-CN" altLang="en-US" sz="1600" dirty="0">
                <a:solidFill>
                  <a:srgbClr val="181717"/>
                </a:solidFill>
                <a:latin typeface="+mj-ea"/>
                <a:ea typeface="+mj-ea"/>
              </a:rPr>
              <a:t>人员</a:t>
            </a:r>
            <a:endParaRPr lang="zh-CN" altLang="en-US" sz="1600" dirty="0">
              <a:solidFill>
                <a:srgbClr val="181717"/>
              </a:solidFill>
              <a:latin typeface="+mj-ea"/>
              <a:ea typeface="+mj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958450" y="4551620"/>
            <a:ext cx="3636505" cy="1290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dirty="0">
                <a:solidFill>
                  <a:srgbClr val="404040"/>
                </a:solidFill>
              </a:rPr>
              <a:t>注册成为林业管理人员并登录</a:t>
            </a:r>
            <a:endParaRPr lang="zh-CN" altLang="en-US" sz="1200" dirty="0">
              <a:solidFill>
                <a:srgbClr val="404040"/>
              </a:solidFill>
            </a:endParaRPr>
          </a:p>
          <a:p>
            <a:pPr algn="r">
              <a:lnSpc>
                <a:spcPct val="130000"/>
              </a:lnSpc>
            </a:pPr>
            <a:r>
              <a:rPr lang="zh-CN" altLang="en-US" sz="1200" dirty="0">
                <a:solidFill>
                  <a:srgbClr val="404040"/>
                </a:solidFill>
              </a:rPr>
              <a:t>获取包括森林健康状况在内的专业数据</a:t>
            </a:r>
            <a:endParaRPr lang="zh-CN" altLang="en-US" sz="1200" dirty="0">
              <a:solidFill>
                <a:srgbClr val="404040"/>
              </a:solidFill>
            </a:endParaRPr>
          </a:p>
          <a:p>
            <a:pPr algn="r">
              <a:lnSpc>
                <a:spcPct val="130000"/>
              </a:lnSpc>
            </a:pPr>
            <a:r>
              <a:rPr lang="zh-CN" altLang="en-US" sz="1200" dirty="0">
                <a:solidFill>
                  <a:srgbClr val="404040"/>
                </a:solidFill>
              </a:rPr>
              <a:t>发布不同区域允许的林业活动及相关规范</a:t>
            </a:r>
            <a:endParaRPr lang="zh-CN" altLang="en-US" sz="1200" dirty="0">
              <a:solidFill>
                <a:srgbClr val="404040"/>
              </a:solidFill>
            </a:endParaRPr>
          </a:p>
          <a:p>
            <a:pPr algn="r">
              <a:lnSpc>
                <a:spcPct val="130000"/>
              </a:lnSpc>
            </a:pPr>
            <a:r>
              <a:rPr lang="zh-CN" altLang="en-US" sz="1200" dirty="0">
                <a:solidFill>
                  <a:srgbClr val="404040"/>
                </a:solidFill>
              </a:rPr>
              <a:t>对注册的林业从业人员进行管理</a:t>
            </a:r>
            <a:endParaRPr lang="zh-CN" altLang="en-US" sz="1200" dirty="0">
              <a:solidFill>
                <a:srgbClr val="404040"/>
              </a:solidFill>
            </a:endParaRPr>
          </a:p>
          <a:p>
            <a:pPr algn="r">
              <a:lnSpc>
                <a:spcPct val="130000"/>
              </a:lnSpc>
            </a:pPr>
            <a:r>
              <a:rPr lang="zh-CN" altLang="en-US" sz="1200" dirty="0">
                <a:solidFill>
                  <a:srgbClr val="404040"/>
                </a:solidFill>
              </a:rPr>
              <a:t>对林产品进行质检、登记和管理</a:t>
            </a:r>
            <a:endParaRPr lang="zh-CN" altLang="en-US" sz="1200" dirty="0">
              <a:solidFill>
                <a:srgbClr val="40404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1153838" y="6195650"/>
            <a:ext cx="432000" cy="4320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0" name="组合 59"/>
          <p:cNvGrpSpPr/>
          <p:nvPr/>
        </p:nvGrpSpPr>
        <p:grpSpPr>
          <a:xfrm>
            <a:off x="820202" y="634447"/>
            <a:ext cx="215954" cy="150509"/>
            <a:chOff x="6147435" y="1299845"/>
            <a:chExt cx="204998" cy="142874"/>
          </a:xfrm>
        </p:grpSpPr>
        <p:sp>
          <p:nvSpPr>
            <p:cNvPr id="61" name="任意多边形: 形状 60"/>
            <p:cNvSpPr/>
            <p:nvPr/>
          </p:nvSpPr>
          <p:spPr>
            <a:xfrm>
              <a:off x="6147435" y="1299845"/>
              <a:ext cx="200236" cy="80009"/>
            </a:xfrm>
            <a:custGeom>
              <a:avLst/>
              <a:gdLst>
                <a:gd name="connsiteX0" fmla="*/ 0 w 200236"/>
                <a:gd name="connsiteY0" fmla="*/ 40005 h 80009"/>
                <a:gd name="connsiteX1" fmla="*/ 100118 w 200236"/>
                <a:gd name="connsiteY1" fmla="*/ 0 h 80009"/>
                <a:gd name="connsiteX2" fmla="*/ 200236 w 200236"/>
                <a:gd name="connsiteY2" fmla="*/ 40005 h 80009"/>
                <a:gd name="connsiteX3" fmla="*/ 100118 w 200236"/>
                <a:gd name="connsiteY3" fmla="*/ 80010 h 80009"/>
                <a:gd name="connsiteX4" fmla="*/ 0 w 200236"/>
                <a:gd name="connsiteY4" fmla="*/ 40005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36" h="80009">
                  <a:moveTo>
                    <a:pt x="0" y="40005"/>
                  </a:moveTo>
                  <a:lnTo>
                    <a:pt x="100118" y="0"/>
                  </a:lnTo>
                  <a:lnTo>
                    <a:pt x="200236" y="40005"/>
                  </a:lnTo>
                  <a:lnTo>
                    <a:pt x="100118" y="80010"/>
                  </a:lnTo>
                  <a:lnTo>
                    <a:pt x="0" y="40005"/>
                  </a:lnTo>
                  <a:close/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6347671" y="1340374"/>
              <a:ext cx="4762" cy="43925"/>
            </a:xfrm>
            <a:custGeom>
              <a:avLst/>
              <a:gdLst>
                <a:gd name="connsiteX0" fmla="*/ 0 w 4762"/>
                <a:gd name="connsiteY0" fmla="*/ 0 h 43925"/>
                <a:gd name="connsiteX1" fmla="*/ 0 w 4762"/>
                <a:gd name="connsiteY1" fmla="*/ 43925 h 4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" h="43925">
                  <a:moveTo>
                    <a:pt x="0" y="0"/>
                  </a:moveTo>
                  <a:lnTo>
                    <a:pt x="0" y="43925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6192944" y="1360925"/>
              <a:ext cx="109220" cy="81794"/>
            </a:xfrm>
            <a:custGeom>
              <a:avLst/>
              <a:gdLst>
                <a:gd name="connsiteX0" fmla="*/ 0 w 109220"/>
                <a:gd name="connsiteY0" fmla="*/ 0 h 81794"/>
                <a:gd name="connsiteX1" fmla="*/ 0 w 109220"/>
                <a:gd name="connsiteY1" fmla="*/ 59252 h 81794"/>
                <a:gd name="connsiteX2" fmla="*/ 54610 w 109220"/>
                <a:gd name="connsiteY2" fmla="*/ 81795 h 81794"/>
                <a:gd name="connsiteX3" fmla="*/ 109220 w 109220"/>
                <a:gd name="connsiteY3" fmla="*/ 59252 h 81794"/>
                <a:gd name="connsiteX4" fmla="*/ 109220 w 109220"/>
                <a:gd name="connsiteY4" fmla="*/ 0 h 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220" h="81794">
                  <a:moveTo>
                    <a:pt x="0" y="0"/>
                  </a:moveTo>
                  <a:lnTo>
                    <a:pt x="0" y="59252"/>
                  </a:lnTo>
                  <a:cubicBezTo>
                    <a:pt x="0" y="59252"/>
                    <a:pt x="22908" y="81795"/>
                    <a:pt x="54610" y="81795"/>
                  </a:cubicBezTo>
                  <a:cubicBezTo>
                    <a:pt x="86312" y="81795"/>
                    <a:pt x="109220" y="59252"/>
                    <a:pt x="109220" y="59252"/>
                  </a:cubicBezTo>
                  <a:lnTo>
                    <a:pt x="109220" y="0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26085" y="428625"/>
            <a:ext cx="3025140" cy="744220"/>
            <a:chOff x="671" y="675"/>
            <a:chExt cx="4764" cy="1172"/>
          </a:xfrm>
        </p:grpSpPr>
        <p:grpSp>
          <p:nvGrpSpPr>
            <p:cNvPr id="4" name="组合 3"/>
            <p:cNvGrpSpPr/>
            <p:nvPr/>
          </p:nvGrpSpPr>
          <p:grpSpPr>
            <a:xfrm>
              <a:off x="1163" y="675"/>
              <a:ext cx="4272" cy="1014"/>
              <a:chOff x="1163" y="675"/>
              <a:chExt cx="4272" cy="1014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1959" y="1219"/>
                <a:ext cx="3476" cy="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 spc="100" dirty="0">
                    <a:solidFill>
                      <a:schemeClr val="tx1">
                        <a:alpha val="70000"/>
                      </a:schemeClr>
                    </a:solidFill>
                    <a:latin typeface="+mn-ea"/>
                  </a:rPr>
                  <a:t>User Analysis</a:t>
                </a:r>
                <a:endParaRPr lang="en-US" altLang="zh-CN" sz="1200" spc="100" dirty="0">
                  <a:solidFill>
                    <a:schemeClr val="tx1">
                      <a:alpha val="70000"/>
                    </a:schemeClr>
                  </a:solidFill>
                  <a:latin typeface="+mn-ea"/>
                </a:endParaRPr>
              </a:p>
            </p:txBody>
          </p:sp>
          <p:grpSp>
            <p:nvGrpSpPr>
              <p:cNvPr id="6" name="组合 5"/>
              <p:cNvGrpSpPr/>
              <p:nvPr/>
            </p:nvGrpSpPr>
            <p:grpSpPr>
              <a:xfrm>
                <a:off x="1163" y="675"/>
                <a:ext cx="3501" cy="780"/>
                <a:chOff x="1163" y="675"/>
                <a:chExt cx="3501" cy="780"/>
              </a:xfrm>
            </p:grpSpPr>
            <p:sp>
              <p:nvSpPr>
                <p:cNvPr id="7" name="文本框 6"/>
                <p:cNvSpPr txBox="1"/>
                <p:nvPr/>
              </p:nvSpPr>
              <p:spPr>
                <a:xfrm>
                  <a:off x="1944" y="675"/>
                  <a:ext cx="2720" cy="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pPr algn="dist"/>
                  <a:r>
                    <a:rPr lang="en-US" altLang="zh-CN" sz="2000" dirty="0">
                      <a:latin typeface="+mj-ea"/>
                      <a:ea typeface="+mj-ea"/>
                    </a:rPr>
                    <a:t>2.2 </a:t>
                  </a:r>
                  <a:r>
                    <a:rPr lang="zh-CN" altLang="en-US" sz="2000" dirty="0">
                      <a:latin typeface="+mj-ea"/>
                      <a:ea typeface="+mj-ea"/>
                    </a:rPr>
                    <a:t>用户分析</a:t>
                  </a:r>
                  <a:endParaRPr lang="zh-CN" altLang="en-US" sz="2000" dirty="0">
                    <a:latin typeface="+mj-ea"/>
                    <a:ea typeface="+mj-ea"/>
                  </a:endParaRPr>
                </a:p>
              </p:txBody>
            </p:sp>
            <p:grpSp>
              <p:nvGrpSpPr>
                <p:cNvPr id="8" name="组合 7"/>
                <p:cNvGrpSpPr/>
                <p:nvPr/>
              </p:nvGrpSpPr>
              <p:grpSpPr>
                <a:xfrm>
                  <a:off x="1163" y="675"/>
                  <a:ext cx="780" cy="780"/>
                  <a:chOff x="17325" y="9160"/>
                  <a:chExt cx="780" cy="780"/>
                </a:xfrm>
              </p:grpSpPr>
              <p:sp>
                <p:nvSpPr>
                  <p:cNvPr id="2" name="椭圆 1"/>
                  <p:cNvSpPr/>
                  <p:nvPr/>
                </p:nvSpPr>
                <p:spPr>
                  <a:xfrm>
                    <a:off x="17325" y="9160"/>
                    <a:ext cx="780" cy="780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66" name="图片 65" descr="森林"/>
                  <p:cNvPicPr>
                    <a:picLocks noChangeAspect="1"/>
                  </p:cNvPicPr>
                  <p:nvPr/>
                </p:nvPicPr>
                <p:blipFill>
                  <a:blip r:embed="rId1">
                    <a:extLst>
                      <a:ext uri="{96DAC541-7B7A-43D3-8B79-37D633B846F1}">
                        <asvg:svgBlip xmlns:asvg="http://schemas.microsoft.com/office/drawing/2016/SVG/main" r:embed="rId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391" y="9214"/>
                    <a:ext cx="663" cy="663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67" name="文本框 66"/>
            <p:cNvSpPr txBox="1"/>
            <p:nvPr/>
          </p:nvSpPr>
          <p:spPr>
            <a:xfrm>
              <a:off x="671" y="1461"/>
              <a:ext cx="1797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rPr>
                <a:t>林上鹰眼</a:t>
              </a:r>
              <a:endParaRPr lang="zh-CN" altLang="en-US" sz="1000" dirty="0">
                <a:solidFill>
                  <a:srgbClr val="267A63"/>
                </a:solidFill>
                <a:latin typeface="+mj-ea"/>
                <a:ea typeface="+mj-ea"/>
                <a:sym typeface="+mn-ea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4702810" y="1928495"/>
            <a:ext cx="3768090" cy="3025140"/>
            <a:chOff x="7406" y="3037"/>
            <a:chExt cx="5934" cy="4764"/>
          </a:xfrm>
        </p:grpSpPr>
        <p:sp>
          <p:nvSpPr>
            <p:cNvPr id="14" name="圆: 空心 13"/>
            <p:cNvSpPr/>
            <p:nvPr/>
          </p:nvSpPr>
          <p:spPr>
            <a:xfrm>
              <a:off x="8438" y="3566"/>
              <a:ext cx="3494" cy="3494"/>
            </a:xfrm>
            <a:prstGeom prst="donut">
              <a:avLst>
                <a:gd name="adj" fmla="val 13437"/>
              </a:avLst>
            </a:prstGeom>
            <a:blipFill dpi="0" rotWithShape="1">
              <a:blip r:embed="rId3"/>
              <a:srcRect/>
              <a:tile tx="0" ty="63500" sx="100000" sy="100000" flip="none" algn="b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71" name="组合 70"/>
            <p:cNvGrpSpPr/>
            <p:nvPr/>
          </p:nvGrpSpPr>
          <p:grpSpPr>
            <a:xfrm>
              <a:off x="7406" y="3037"/>
              <a:ext cx="5934" cy="4764"/>
              <a:chOff x="7406" y="3037"/>
              <a:chExt cx="5934" cy="4764"/>
            </a:xfrm>
          </p:grpSpPr>
          <p:grpSp>
            <p:nvGrpSpPr>
              <p:cNvPr id="33" name="组合 32"/>
              <p:cNvGrpSpPr/>
              <p:nvPr/>
            </p:nvGrpSpPr>
            <p:grpSpPr>
              <a:xfrm>
                <a:off x="9479" y="7305"/>
                <a:ext cx="1675" cy="497"/>
                <a:chOff x="703183" y="5985866"/>
                <a:chExt cx="1063860" cy="315908"/>
              </a:xfrm>
            </p:grpSpPr>
            <p:grpSp>
              <p:nvGrpSpPr>
                <p:cNvPr id="34" name="组合 33"/>
                <p:cNvGrpSpPr/>
                <p:nvPr/>
              </p:nvGrpSpPr>
              <p:grpSpPr>
                <a:xfrm>
                  <a:off x="703183" y="5985866"/>
                  <a:ext cx="315910" cy="315908"/>
                  <a:chOff x="739217" y="5963346"/>
                  <a:chExt cx="315910" cy="315908"/>
                </a:xfrm>
              </p:grpSpPr>
              <p:grpSp>
                <p:nvGrpSpPr>
                  <p:cNvPr id="51" name="组合 50"/>
                  <p:cNvGrpSpPr/>
                  <p:nvPr/>
                </p:nvGrpSpPr>
                <p:grpSpPr>
                  <a:xfrm>
                    <a:off x="842533" y="6066575"/>
                    <a:ext cx="109276" cy="109448"/>
                    <a:chOff x="682669" y="10107210"/>
                    <a:chExt cx="300000" cy="300469"/>
                  </a:xfrm>
                </p:grpSpPr>
                <p:sp>
                  <p:nvSpPr>
                    <p:cNvPr id="53" name="任意多边形: 形状 52"/>
                    <p:cNvSpPr/>
                    <p:nvPr/>
                  </p:nvSpPr>
                  <p:spPr>
                    <a:xfrm>
                      <a:off x="682669" y="10107210"/>
                      <a:ext cx="286666" cy="293268"/>
                    </a:xfrm>
                    <a:custGeom>
                      <a:avLst/>
                      <a:gdLst>
                        <a:gd name="connsiteX0" fmla="*/ 202500 w 286666"/>
                        <a:gd name="connsiteY0" fmla="*/ 292969 h 293268"/>
                        <a:gd name="connsiteX1" fmla="*/ 52500 w 286666"/>
                        <a:gd name="connsiteY1" fmla="*/ 240469 h 293268"/>
                        <a:gd name="connsiteX2" fmla="*/ 0 w 286666"/>
                        <a:gd name="connsiteY2" fmla="*/ 469 h 293268"/>
                        <a:gd name="connsiteX3" fmla="*/ 240000 w 286666"/>
                        <a:gd name="connsiteY3" fmla="*/ 37969 h 293268"/>
                        <a:gd name="connsiteX4" fmla="*/ 285000 w 286666"/>
                        <a:gd name="connsiteY4" fmla="*/ 210469 h 293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86666" h="293268">
                          <a:moveTo>
                            <a:pt x="202500" y="292969"/>
                          </a:moveTo>
                          <a:cubicBezTo>
                            <a:pt x="202500" y="292969"/>
                            <a:pt x="105000" y="300469"/>
                            <a:pt x="52500" y="240469"/>
                          </a:cubicBezTo>
                          <a:cubicBezTo>
                            <a:pt x="0" y="180469"/>
                            <a:pt x="0" y="469"/>
                            <a:pt x="0" y="469"/>
                          </a:cubicBezTo>
                          <a:cubicBezTo>
                            <a:pt x="0" y="469"/>
                            <a:pt x="180000" y="-7031"/>
                            <a:pt x="240000" y="37969"/>
                          </a:cubicBezTo>
                          <a:cubicBezTo>
                            <a:pt x="300000" y="82969"/>
                            <a:pt x="285000" y="210469"/>
                            <a:pt x="285000" y="210469"/>
                          </a:cubicBezTo>
                        </a:path>
                      </a:pathLst>
                    </a:custGeom>
                    <a:noFill/>
                    <a:ln w="9525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54" name="任意多边形: 形状 53"/>
                    <p:cNvSpPr/>
                    <p:nvPr/>
                  </p:nvSpPr>
                  <p:spPr>
                    <a:xfrm>
                      <a:off x="772669" y="10175179"/>
                      <a:ext cx="210000" cy="232500"/>
                    </a:xfrm>
                    <a:custGeom>
                      <a:avLst/>
                      <a:gdLst>
                        <a:gd name="connsiteX0" fmla="*/ 210000 w 210000"/>
                        <a:gd name="connsiteY0" fmla="*/ 232500 h 232500"/>
                        <a:gd name="connsiteX1" fmla="*/ 75000 w 210000"/>
                        <a:gd name="connsiteY1" fmla="*/ 112500 h 232500"/>
                        <a:gd name="connsiteX2" fmla="*/ 0 w 210000"/>
                        <a:gd name="connsiteY2" fmla="*/ 0 h 232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10000" h="232500">
                          <a:moveTo>
                            <a:pt x="210000" y="232500"/>
                          </a:moveTo>
                          <a:cubicBezTo>
                            <a:pt x="210000" y="232500"/>
                            <a:pt x="126155" y="169136"/>
                            <a:pt x="75000" y="112500"/>
                          </a:cubicBezTo>
                          <a:cubicBezTo>
                            <a:pt x="23845" y="55864"/>
                            <a:pt x="0" y="0"/>
                            <a:pt x="0" y="0"/>
                          </a:cubicBezTo>
                        </a:path>
                      </a:pathLst>
                    </a:custGeom>
                    <a:noFill/>
                    <a:ln w="9525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55" name="任意多边形: 形状 54"/>
                    <p:cNvSpPr/>
                    <p:nvPr/>
                  </p:nvSpPr>
                  <p:spPr>
                    <a:xfrm>
                      <a:off x="847669" y="10190179"/>
                      <a:ext cx="7500" cy="97500"/>
                    </a:xfrm>
                    <a:custGeom>
                      <a:avLst/>
                      <a:gdLst>
                        <a:gd name="connsiteX0" fmla="*/ 0 w 7500"/>
                        <a:gd name="connsiteY0" fmla="*/ 97500 h 97500"/>
                        <a:gd name="connsiteX1" fmla="*/ 7500 w 7500"/>
                        <a:gd name="connsiteY1" fmla="*/ 0 h 97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7500" h="97500">
                          <a:moveTo>
                            <a:pt x="0" y="97500"/>
                          </a:moveTo>
                          <a:lnTo>
                            <a:pt x="7500" y="0"/>
                          </a:lnTo>
                        </a:path>
                      </a:pathLst>
                    </a:custGeom>
                    <a:noFill/>
                    <a:ln w="9525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56" name="任意多边形: 形状 55"/>
                    <p:cNvSpPr/>
                    <p:nvPr/>
                  </p:nvSpPr>
                  <p:spPr>
                    <a:xfrm>
                      <a:off x="772669" y="10280179"/>
                      <a:ext cx="75000" cy="7500"/>
                    </a:xfrm>
                    <a:custGeom>
                      <a:avLst/>
                      <a:gdLst>
                        <a:gd name="connsiteX0" fmla="*/ 75000 w 75000"/>
                        <a:gd name="connsiteY0" fmla="*/ 7500 h 7500"/>
                        <a:gd name="connsiteX1" fmla="*/ 0 w 75000"/>
                        <a:gd name="connsiteY1" fmla="*/ 0 h 7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75000" h="7500">
                          <a:moveTo>
                            <a:pt x="75000" y="7500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9525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52" name="椭圆 51"/>
                  <p:cNvSpPr/>
                  <p:nvPr/>
                </p:nvSpPr>
                <p:spPr>
                  <a:xfrm>
                    <a:off x="739217" y="5963346"/>
                    <a:ext cx="315910" cy="315908"/>
                  </a:xfrm>
                  <a:prstGeom prst="ellipse">
                    <a:avLst/>
                  </a:prstGeom>
                  <a:noFill/>
                  <a:ln w="9525"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35" name="组合 34"/>
                <p:cNvGrpSpPr/>
                <p:nvPr/>
              </p:nvGrpSpPr>
              <p:grpSpPr>
                <a:xfrm>
                  <a:off x="1077158" y="5985866"/>
                  <a:ext cx="315910" cy="315908"/>
                  <a:chOff x="1207780" y="5963346"/>
                  <a:chExt cx="315910" cy="315908"/>
                </a:xfrm>
              </p:grpSpPr>
              <p:grpSp>
                <p:nvGrpSpPr>
                  <p:cNvPr id="44" name="组合 43"/>
                  <p:cNvGrpSpPr/>
                  <p:nvPr/>
                </p:nvGrpSpPr>
                <p:grpSpPr>
                  <a:xfrm>
                    <a:off x="1300678" y="6060299"/>
                    <a:ext cx="130112" cy="122002"/>
                    <a:chOff x="640466" y="8795245"/>
                    <a:chExt cx="357195" cy="334933"/>
                  </a:xfrm>
                </p:grpSpPr>
                <p:sp>
                  <p:nvSpPr>
                    <p:cNvPr id="46" name="任意多边形: 形状 45"/>
                    <p:cNvSpPr/>
                    <p:nvPr/>
                  </p:nvSpPr>
                  <p:spPr>
                    <a:xfrm rot="19017823">
                      <a:off x="680483" y="8798546"/>
                      <a:ext cx="251550" cy="309600"/>
                    </a:xfrm>
                    <a:custGeom>
                      <a:avLst/>
                      <a:gdLst>
                        <a:gd name="connsiteX0" fmla="*/ 251550 w 251550"/>
                        <a:gd name="connsiteY0" fmla="*/ 192327 h 309600"/>
                        <a:gd name="connsiteX1" fmla="*/ 125775 w 251550"/>
                        <a:gd name="connsiteY1" fmla="*/ 309600 h 309600"/>
                        <a:gd name="connsiteX2" fmla="*/ 0 w 251550"/>
                        <a:gd name="connsiteY2" fmla="*/ 192327 h 309600"/>
                        <a:gd name="connsiteX3" fmla="*/ 125775 w 251550"/>
                        <a:gd name="connsiteY3" fmla="*/ 0 h 309600"/>
                        <a:gd name="connsiteX4" fmla="*/ 251550 w 251550"/>
                        <a:gd name="connsiteY4" fmla="*/ 192327 h 309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51550" h="309600">
                          <a:moveTo>
                            <a:pt x="251550" y="192327"/>
                          </a:moveTo>
                          <a:cubicBezTo>
                            <a:pt x="251550" y="257095"/>
                            <a:pt x="195239" y="309600"/>
                            <a:pt x="125775" y="309600"/>
                          </a:cubicBezTo>
                          <a:cubicBezTo>
                            <a:pt x="56311" y="309600"/>
                            <a:pt x="0" y="257095"/>
                            <a:pt x="0" y="192327"/>
                          </a:cubicBezTo>
                          <a:cubicBezTo>
                            <a:pt x="0" y="127559"/>
                            <a:pt x="125775" y="0"/>
                            <a:pt x="125775" y="0"/>
                          </a:cubicBezTo>
                          <a:cubicBezTo>
                            <a:pt x="125775" y="0"/>
                            <a:pt x="251550" y="127559"/>
                            <a:pt x="251550" y="192327"/>
                          </a:cubicBezTo>
                          <a:close/>
                        </a:path>
                      </a:pathLst>
                    </a:custGeom>
                    <a:noFill/>
                    <a:ln w="9525" cap="flat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7" name="任意多边形: 形状 46"/>
                    <p:cNvSpPr/>
                    <p:nvPr/>
                  </p:nvSpPr>
                  <p:spPr>
                    <a:xfrm rot="19017823">
                      <a:off x="804956" y="8795245"/>
                      <a:ext cx="9675" cy="309600"/>
                    </a:xfrm>
                    <a:custGeom>
                      <a:avLst/>
                      <a:gdLst>
                        <a:gd name="connsiteX0" fmla="*/ 0 w 9675"/>
                        <a:gd name="connsiteY0" fmla="*/ 0 h 309600"/>
                        <a:gd name="connsiteX1" fmla="*/ 0 w 9675"/>
                        <a:gd name="connsiteY1" fmla="*/ 309600 h 309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9675" h="309600">
                          <a:moveTo>
                            <a:pt x="0" y="0"/>
                          </a:moveTo>
                          <a:lnTo>
                            <a:pt x="0" y="309600"/>
                          </a:lnTo>
                        </a:path>
                      </a:pathLst>
                    </a:custGeom>
                    <a:noFill/>
                    <a:ln w="9525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8" name="任意多边形: 形状 47"/>
                    <p:cNvSpPr/>
                    <p:nvPr/>
                  </p:nvSpPr>
                  <p:spPr>
                    <a:xfrm rot="19017823">
                      <a:off x="937012" y="9052778"/>
                      <a:ext cx="9675" cy="77400"/>
                    </a:xfrm>
                    <a:custGeom>
                      <a:avLst/>
                      <a:gdLst>
                        <a:gd name="connsiteX0" fmla="*/ 0 w 9675"/>
                        <a:gd name="connsiteY0" fmla="*/ 0 h 77400"/>
                        <a:gd name="connsiteX1" fmla="*/ 0 w 9675"/>
                        <a:gd name="connsiteY1" fmla="*/ 77400 h 77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9675" h="77400">
                          <a:moveTo>
                            <a:pt x="0" y="0"/>
                          </a:moveTo>
                          <a:lnTo>
                            <a:pt x="0" y="77400"/>
                          </a:lnTo>
                        </a:path>
                      </a:pathLst>
                    </a:custGeom>
                    <a:noFill/>
                    <a:ln w="9525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9" name="任意多边形: 形状 48"/>
                    <p:cNvSpPr/>
                    <p:nvPr/>
                  </p:nvSpPr>
                  <p:spPr>
                    <a:xfrm rot="19017823">
                      <a:off x="746111" y="8964999"/>
                      <a:ext cx="251550" cy="117272"/>
                    </a:xfrm>
                    <a:custGeom>
                      <a:avLst/>
                      <a:gdLst>
                        <a:gd name="connsiteX0" fmla="*/ 251550 w 251550"/>
                        <a:gd name="connsiteY0" fmla="*/ 0 h 117272"/>
                        <a:gd name="connsiteX1" fmla="*/ 125775 w 251550"/>
                        <a:gd name="connsiteY1" fmla="*/ 117273 h 117272"/>
                        <a:gd name="connsiteX2" fmla="*/ 0 w 251550"/>
                        <a:gd name="connsiteY2" fmla="*/ 0 h 1172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51550" h="117272">
                          <a:moveTo>
                            <a:pt x="251550" y="0"/>
                          </a:moveTo>
                          <a:cubicBezTo>
                            <a:pt x="251550" y="64768"/>
                            <a:pt x="195239" y="117273"/>
                            <a:pt x="125775" y="117273"/>
                          </a:cubicBezTo>
                          <a:cubicBezTo>
                            <a:pt x="56311" y="117273"/>
                            <a:pt x="0" y="64768"/>
                            <a:pt x="0" y="0"/>
                          </a:cubicBezTo>
                        </a:path>
                      </a:pathLst>
                    </a:custGeom>
                    <a:noFill/>
                    <a:ln w="9525" cap="flat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50" name="任意多边形: 形状 49"/>
                    <p:cNvSpPr/>
                    <p:nvPr/>
                  </p:nvSpPr>
                  <p:spPr>
                    <a:xfrm rot="19017823">
                      <a:off x="640466" y="8814324"/>
                      <a:ext cx="251550" cy="192327"/>
                    </a:xfrm>
                    <a:custGeom>
                      <a:avLst/>
                      <a:gdLst>
                        <a:gd name="connsiteX0" fmla="*/ 251550 w 251550"/>
                        <a:gd name="connsiteY0" fmla="*/ 192327 h 192327"/>
                        <a:gd name="connsiteX1" fmla="*/ 125775 w 251550"/>
                        <a:gd name="connsiteY1" fmla="*/ 0 h 192327"/>
                        <a:gd name="connsiteX2" fmla="*/ 0 w 251550"/>
                        <a:gd name="connsiteY2" fmla="*/ 192327 h 1923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51550" h="192327">
                          <a:moveTo>
                            <a:pt x="251550" y="192327"/>
                          </a:moveTo>
                          <a:cubicBezTo>
                            <a:pt x="251550" y="127559"/>
                            <a:pt x="125775" y="0"/>
                            <a:pt x="125775" y="0"/>
                          </a:cubicBezTo>
                          <a:cubicBezTo>
                            <a:pt x="125775" y="0"/>
                            <a:pt x="0" y="127559"/>
                            <a:pt x="0" y="192327"/>
                          </a:cubicBezTo>
                        </a:path>
                      </a:pathLst>
                    </a:custGeom>
                    <a:noFill/>
                    <a:ln w="9525" cap="flat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45" name="椭圆 44"/>
                  <p:cNvSpPr/>
                  <p:nvPr/>
                </p:nvSpPr>
                <p:spPr>
                  <a:xfrm>
                    <a:off x="1207780" y="5963346"/>
                    <a:ext cx="315910" cy="315908"/>
                  </a:xfrm>
                  <a:prstGeom prst="ellipse">
                    <a:avLst/>
                  </a:prstGeom>
                  <a:noFill/>
                  <a:ln w="9525"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36" name="组合 35"/>
                <p:cNvGrpSpPr/>
                <p:nvPr/>
              </p:nvGrpSpPr>
              <p:grpSpPr>
                <a:xfrm>
                  <a:off x="1451133" y="5985866"/>
                  <a:ext cx="315910" cy="315908"/>
                  <a:chOff x="1676343" y="5963346"/>
                  <a:chExt cx="315910" cy="315908"/>
                </a:xfrm>
              </p:grpSpPr>
              <p:grpSp>
                <p:nvGrpSpPr>
                  <p:cNvPr id="37" name="组合 36"/>
                  <p:cNvGrpSpPr/>
                  <p:nvPr/>
                </p:nvGrpSpPr>
                <p:grpSpPr>
                  <a:xfrm>
                    <a:off x="1788512" y="6050861"/>
                    <a:ext cx="91570" cy="140876"/>
                    <a:chOff x="680286" y="7512214"/>
                    <a:chExt cx="251385" cy="386747"/>
                  </a:xfrm>
                </p:grpSpPr>
                <p:sp>
                  <p:nvSpPr>
                    <p:cNvPr id="39" name="任意多边形: 形状 38"/>
                    <p:cNvSpPr/>
                    <p:nvPr/>
                  </p:nvSpPr>
                  <p:spPr>
                    <a:xfrm rot="19017823">
                      <a:off x="680286" y="7512214"/>
                      <a:ext cx="251385" cy="386747"/>
                    </a:xfrm>
                    <a:custGeom>
                      <a:avLst/>
                      <a:gdLst>
                        <a:gd name="connsiteX0" fmla="*/ 251386 w 251385"/>
                        <a:gd name="connsiteY0" fmla="*/ 193374 h 386747"/>
                        <a:gd name="connsiteX1" fmla="*/ 125693 w 251385"/>
                        <a:gd name="connsiteY1" fmla="*/ 386748 h 386747"/>
                        <a:gd name="connsiteX2" fmla="*/ 0 w 251385"/>
                        <a:gd name="connsiteY2" fmla="*/ 193374 h 386747"/>
                        <a:gd name="connsiteX3" fmla="*/ 125693 w 251385"/>
                        <a:gd name="connsiteY3" fmla="*/ 0 h 386747"/>
                        <a:gd name="connsiteX4" fmla="*/ 251386 w 251385"/>
                        <a:gd name="connsiteY4" fmla="*/ 193374 h 3867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51385" h="386747">
                          <a:moveTo>
                            <a:pt x="251386" y="193374"/>
                          </a:moveTo>
                          <a:cubicBezTo>
                            <a:pt x="251386" y="329642"/>
                            <a:pt x="125693" y="386748"/>
                            <a:pt x="125693" y="386748"/>
                          </a:cubicBezTo>
                          <a:cubicBezTo>
                            <a:pt x="125693" y="386748"/>
                            <a:pt x="0" y="342030"/>
                            <a:pt x="0" y="193374"/>
                          </a:cubicBezTo>
                          <a:cubicBezTo>
                            <a:pt x="0" y="44718"/>
                            <a:pt x="125693" y="0"/>
                            <a:pt x="125693" y="0"/>
                          </a:cubicBezTo>
                          <a:cubicBezTo>
                            <a:pt x="125693" y="0"/>
                            <a:pt x="251386" y="57106"/>
                            <a:pt x="251386" y="193374"/>
                          </a:cubicBezTo>
                          <a:close/>
                        </a:path>
                      </a:pathLst>
                    </a:custGeom>
                    <a:noFill/>
                    <a:ln w="9525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0" name="任意多边形: 形状 39"/>
                    <p:cNvSpPr/>
                    <p:nvPr/>
                  </p:nvSpPr>
                  <p:spPr>
                    <a:xfrm rot="19017823">
                      <a:off x="862161" y="7732057"/>
                      <a:ext cx="48343" cy="48343"/>
                    </a:xfrm>
                    <a:custGeom>
                      <a:avLst/>
                      <a:gdLst>
                        <a:gd name="connsiteX0" fmla="*/ 0 w 48343"/>
                        <a:gd name="connsiteY0" fmla="*/ 48343 h 48343"/>
                        <a:gd name="connsiteX1" fmla="*/ 48343 w 48343"/>
                        <a:gd name="connsiteY1" fmla="*/ 0 h 483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48343" h="48343">
                          <a:moveTo>
                            <a:pt x="0" y="48343"/>
                          </a:moveTo>
                          <a:lnTo>
                            <a:pt x="48343" y="0"/>
                          </a:lnTo>
                        </a:path>
                      </a:pathLst>
                    </a:custGeom>
                    <a:noFill/>
                    <a:ln w="9525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1" name="任意多边形: 形状 40"/>
                    <p:cNvSpPr/>
                    <p:nvPr/>
                  </p:nvSpPr>
                  <p:spPr>
                    <a:xfrm rot="19017823">
                      <a:off x="780636" y="7715580"/>
                      <a:ext cx="48343" cy="48343"/>
                    </a:xfrm>
                    <a:custGeom>
                      <a:avLst/>
                      <a:gdLst>
                        <a:gd name="connsiteX0" fmla="*/ 48343 w 48343"/>
                        <a:gd name="connsiteY0" fmla="*/ 48343 h 48343"/>
                        <a:gd name="connsiteX1" fmla="*/ 0 w 48343"/>
                        <a:gd name="connsiteY1" fmla="*/ 0 h 483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48343" h="48343">
                          <a:moveTo>
                            <a:pt x="48343" y="48343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9525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2" name="任意多边形: 形状 41"/>
                    <p:cNvSpPr/>
                    <p:nvPr/>
                  </p:nvSpPr>
                  <p:spPr>
                    <a:xfrm rot="19017823">
                      <a:off x="776380" y="7640185"/>
                      <a:ext cx="48343" cy="48343"/>
                    </a:xfrm>
                    <a:custGeom>
                      <a:avLst/>
                      <a:gdLst>
                        <a:gd name="connsiteX0" fmla="*/ 0 w 48343"/>
                        <a:gd name="connsiteY0" fmla="*/ 48343 h 48343"/>
                        <a:gd name="connsiteX1" fmla="*/ 48343 w 48343"/>
                        <a:gd name="connsiteY1" fmla="*/ 0 h 483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48343" h="48343">
                          <a:moveTo>
                            <a:pt x="0" y="48343"/>
                          </a:moveTo>
                          <a:lnTo>
                            <a:pt x="48343" y="0"/>
                          </a:lnTo>
                        </a:path>
                      </a:pathLst>
                    </a:custGeom>
                    <a:noFill/>
                    <a:ln w="9525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3" name="任意多边形: 形状 42"/>
                    <p:cNvSpPr/>
                    <p:nvPr/>
                  </p:nvSpPr>
                  <p:spPr>
                    <a:xfrm rot="19017823">
                      <a:off x="837670" y="7592593"/>
                      <a:ext cx="9668" cy="290060"/>
                    </a:xfrm>
                    <a:custGeom>
                      <a:avLst/>
                      <a:gdLst>
                        <a:gd name="connsiteX0" fmla="*/ 0 w 9668"/>
                        <a:gd name="connsiteY0" fmla="*/ 290061 h 290060"/>
                        <a:gd name="connsiteX1" fmla="*/ 0 w 9668"/>
                        <a:gd name="connsiteY1" fmla="*/ 0 h 2900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9668" h="290060">
                          <a:moveTo>
                            <a:pt x="0" y="290061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9525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38" name="椭圆 37"/>
                  <p:cNvSpPr/>
                  <p:nvPr/>
                </p:nvSpPr>
                <p:spPr>
                  <a:xfrm>
                    <a:off x="1676343" y="5963346"/>
                    <a:ext cx="315910" cy="315908"/>
                  </a:xfrm>
                  <a:prstGeom prst="ellipse">
                    <a:avLst/>
                  </a:prstGeom>
                  <a:noFill/>
                  <a:ln w="9525"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70" name="组合 69"/>
              <p:cNvGrpSpPr/>
              <p:nvPr/>
            </p:nvGrpSpPr>
            <p:grpSpPr>
              <a:xfrm>
                <a:off x="7406" y="3037"/>
                <a:ext cx="5935" cy="4023"/>
                <a:chOff x="4960" y="-518"/>
                <a:chExt cx="7243" cy="4909"/>
              </a:xfrm>
            </p:grpSpPr>
            <p:sp>
              <p:nvSpPr>
                <p:cNvPr id="31" name="文本框 30"/>
                <p:cNvSpPr txBox="1"/>
                <p:nvPr/>
              </p:nvSpPr>
              <p:spPr>
                <a:xfrm>
                  <a:off x="4960" y="1656"/>
                  <a:ext cx="7243" cy="13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en-US" altLang="zh-CN" sz="4000" dirty="0">
                      <a:ln>
                        <a:solidFill>
                          <a:srgbClr val="267A63"/>
                        </a:solidFill>
                      </a:ln>
                      <a:noFill/>
                    </a:rPr>
                    <a:t>ForesEagleEye</a:t>
                  </a:r>
                  <a:endParaRPr lang="en-US" altLang="zh-CN" sz="4400" dirty="0">
                    <a:ln>
                      <a:solidFill>
                        <a:srgbClr val="267A63"/>
                      </a:solidFill>
                    </a:ln>
                    <a:noFill/>
                  </a:endParaRPr>
                </a:p>
              </p:txBody>
            </p:sp>
            <p:pic>
              <p:nvPicPr>
                <p:cNvPr id="69" name="http://photo-static-api.fotomore.com/creative/vcg/400/new/VCG41N1302490350.jpg?uid=386&amp;timestamp=1716298986&amp;sign=22d49369674ae6e1109a0b4ede5626e6" descr="3D插图微笑的非洲裔美国妇女拿着智能手机。卡通女商人使用手机的近距离肖像，隔离在白色上。在线交流，移动连接。"/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>
                        <a:alpha val="100000"/>
                      </a:srgbClr>
                    </a:clrFrom>
                    <a:clrTo>
                      <a:srgbClr val="FFFFFF">
                        <a:alpha val="100000"/>
                        <a:alpha val="0"/>
                      </a:srgbClr>
                    </a:clrTo>
                  </a:clrChange>
                </a:blip>
                <a:srcRect l="-4799" r="-3725" b="53"/>
                <a:stretch>
                  <a:fillRect/>
                </a:stretch>
              </p:blipFill>
              <p:spPr>
                <a:xfrm>
                  <a:off x="6366" y="-518"/>
                  <a:ext cx="3971" cy="4909"/>
                </a:xfrm>
                <a:prstGeom prst="ellipse">
                  <a:avLst/>
                </a:prstGeom>
              </p:spPr>
            </p:pic>
          </p:grpSp>
        </p:grpSp>
      </p:grpSp>
      <p:sp>
        <p:nvSpPr>
          <p:cNvPr id="76" name="文本框 75"/>
          <p:cNvSpPr txBox="1"/>
          <p:nvPr/>
        </p:nvSpPr>
        <p:spPr>
          <a:xfrm>
            <a:off x="3060065" y="1318895"/>
            <a:ext cx="2374265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 b="1">
                <a:solidFill>
                  <a:srgbClr val="267A63"/>
                </a:solidFill>
                <a:latin typeface="黑体" panose="02010609060101010101" charset="-122"/>
                <a:ea typeface="黑体" panose="02010609060101010101" charset="-122"/>
              </a:rPr>
              <a:t>学生、数据分析师、</a:t>
            </a:r>
            <a:endParaRPr lang="zh-CN" altLang="en-US" sz="1600" b="1">
              <a:solidFill>
                <a:srgbClr val="267A63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b="1">
                <a:solidFill>
                  <a:srgbClr val="267A63"/>
                </a:solidFill>
                <a:latin typeface="黑体" panose="02010609060101010101" charset="-122"/>
                <a:ea typeface="黑体" panose="02010609060101010101" charset="-122"/>
              </a:rPr>
              <a:t>科研人员、森林爱好者</a:t>
            </a:r>
            <a:endParaRPr lang="zh-CN" altLang="en-US" sz="1600" b="1">
              <a:solidFill>
                <a:srgbClr val="267A63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7181850" y="1318895"/>
            <a:ext cx="23742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 b="1">
                <a:solidFill>
                  <a:srgbClr val="267A63"/>
                </a:solidFill>
                <a:latin typeface="黑体" panose="02010609060101010101" charset="-122"/>
                <a:ea typeface="黑体" panose="02010609060101010101" charset="-122"/>
              </a:rPr>
              <a:t>伐木业、采摘业、</a:t>
            </a:r>
            <a:endParaRPr lang="zh-CN" altLang="en-US" sz="1600" b="1">
              <a:solidFill>
                <a:srgbClr val="267A63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ctr"/>
            <a:r>
              <a:rPr lang="zh-CN" altLang="en-US" sz="1600" b="1">
                <a:solidFill>
                  <a:srgbClr val="267A63"/>
                </a:solidFill>
                <a:latin typeface="黑体" panose="02010609060101010101" charset="-122"/>
                <a:ea typeface="黑体" panose="02010609060101010101" charset="-122"/>
              </a:rPr>
              <a:t>种植业、旅游业从业者</a:t>
            </a:r>
            <a:endParaRPr lang="zh-CN" altLang="en-US" sz="1600" b="1">
              <a:solidFill>
                <a:srgbClr val="267A63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2865120" y="4055110"/>
            <a:ext cx="23742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 b="1">
                <a:solidFill>
                  <a:srgbClr val="267A63"/>
                </a:solidFill>
                <a:latin typeface="黑体" panose="02010609060101010101" charset="-122"/>
                <a:ea typeface="黑体" panose="02010609060101010101" charset="-122"/>
              </a:rPr>
              <a:t>水环境、空气环境、</a:t>
            </a:r>
            <a:endParaRPr lang="zh-CN" altLang="en-US" sz="1600" b="1">
              <a:solidFill>
                <a:srgbClr val="267A63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ctr"/>
            <a:r>
              <a:rPr lang="zh-CN" altLang="en-US" sz="1600" b="1">
                <a:solidFill>
                  <a:srgbClr val="267A63"/>
                </a:solidFill>
                <a:latin typeface="黑体" panose="02010609060101010101" charset="-122"/>
                <a:ea typeface="黑体" panose="02010609060101010101" charset="-122"/>
              </a:rPr>
              <a:t>生物多样性等监测机构</a:t>
            </a:r>
            <a:endParaRPr lang="zh-CN" altLang="en-US" sz="1600" b="1">
              <a:solidFill>
                <a:srgbClr val="267A63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7762240" y="4055110"/>
            <a:ext cx="17938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 b="1">
                <a:solidFill>
                  <a:srgbClr val="267A63"/>
                </a:solidFill>
                <a:latin typeface="黑体" panose="02010609060101010101" charset="-122"/>
                <a:ea typeface="黑体" panose="02010609060101010101" charset="-122"/>
              </a:rPr>
              <a:t>林业从业人员、</a:t>
            </a:r>
            <a:endParaRPr lang="zh-CN" altLang="en-US" sz="1600" b="1">
              <a:solidFill>
                <a:srgbClr val="267A63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ctr"/>
            <a:r>
              <a:rPr lang="zh-CN" altLang="en-US" sz="1600" b="1">
                <a:solidFill>
                  <a:srgbClr val="267A63"/>
                </a:solidFill>
                <a:latin typeface="黑体" panose="02010609060101010101" charset="-122"/>
                <a:ea typeface="黑体" panose="02010609060101010101" charset="-122"/>
              </a:rPr>
              <a:t>片区林业管理员</a:t>
            </a:r>
            <a:endParaRPr lang="zh-CN" altLang="en-US" sz="1600" b="1">
              <a:solidFill>
                <a:srgbClr val="267A63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80" name="直接箭头连接符 79"/>
          <p:cNvCxnSpPr>
            <a:stCxn id="69" idx="1"/>
            <a:endCxn id="76" idx="2"/>
          </p:cNvCxnSpPr>
          <p:nvPr/>
        </p:nvCxnSpPr>
        <p:spPr>
          <a:xfrm flipH="1" flipV="1">
            <a:off x="4247515" y="1951355"/>
            <a:ext cx="1489710" cy="351155"/>
          </a:xfrm>
          <a:prstGeom prst="straightConnector1">
            <a:avLst/>
          </a:prstGeom>
          <a:ln w="53975" cmpd="sng">
            <a:solidFill>
              <a:srgbClr val="10705A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>
            <a:stCxn id="69" idx="7"/>
            <a:endCxn id="77" idx="2"/>
          </p:cNvCxnSpPr>
          <p:nvPr/>
        </p:nvCxnSpPr>
        <p:spPr>
          <a:xfrm flipV="1">
            <a:off x="7198360" y="1902460"/>
            <a:ext cx="1170940" cy="400050"/>
          </a:xfrm>
          <a:prstGeom prst="straightConnector1">
            <a:avLst/>
          </a:prstGeom>
          <a:ln w="53975" cmpd="sng">
            <a:solidFill>
              <a:srgbClr val="10705A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stCxn id="14" idx="5"/>
            <a:endCxn id="79" idx="1"/>
          </p:cNvCxnSpPr>
          <p:nvPr/>
        </p:nvCxnSpPr>
        <p:spPr>
          <a:xfrm>
            <a:off x="7251700" y="4157980"/>
            <a:ext cx="510540" cy="189230"/>
          </a:xfrm>
          <a:prstGeom prst="straightConnector1">
            <a:avLst/>
          </a:prstGeom>
          <a:ln w="53975" cmpd="sng">
            <a:solidFill>
              <a:srgbClr val="10705A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45.5,&quot;left&quot;:560.15,&quot;top&quot;:154.2,&quot;width&quot;:244.75}"/>
</p:tagLst>
</file>

<file path=ppt/tags/tag10.xml><?xml version="1.0" encoding="utf-8"?>
<p:tagLst xmlns:p="http://schemas.openxmlformats.org/presentationml/2006/main">
  <p:tag name="KSO_WM_DIAGRAM_VIRTUALLY_FRAME" val="{&quot;height&quot;:345.5,&quot;left&quot;:560.15,&quot;top&quot;:154.2,&quot;width&quot;:244.75}"/>
</p:tagLst>
</file>

<file path=ppt/tags/tag100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101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102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103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104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105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106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107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108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109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11.xml><?xml version="1.0" encoding="utf-8"?>
<p:tagLst xmlns:p="http://schemas.openxmlformats.org/presentationml/2006/main">
  <p:tag name="KSO_WM_DIAGRAM_VIRTUALLY_FRAME" val="{&quot;height&quot;:345.5,&quot;left&quot;:560.15,&quot;top&quot;:154.2,&quot;width&quot;:244.75}"/>
</p:tagLst>
</file>

<file path=ppt/tags/tag110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111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112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113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114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115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116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117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118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119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12.xml><?xml version="1.0" encoding="utf-8"?>
<p:tagLst xmlns:p="http://schemas.openxmlformats.org/presentationml/2006/main">
  <p:tag name="KSO_WM_DIAGRAM_VIRTUALLY_FRAME" val="{&quot;height&quot;:345.5,&quot;left&quot;:560.15,&quot;top&quot;:154.2,&quot;width&quot;:244.75}"/>
</p:tagLst>
</file>

<file path=ppt/tags/tag120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121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122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123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124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125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126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127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128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129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13.xml><?xml version="1.0" encoding="utf-8"?>
<p:tagLst xmlns:p="http://schemas.openxmlformats.org/presentationml/2006/main">
  <p:tag name="KSO_WM_DIAGRAM_VIRTUALLY_FRAME" val="{&quot;height&quot;:345.5,&quot;left&quot;:560.15,&quot;top&quot;:154.2,&quot;width&quot;:244.75}"/>
</p:tagLst>
</file>

<file path=ppt/tags/tag130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131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132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133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134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135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136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137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138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139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14.xml><?xml version="1.0" encoding="utf-8"?>
<p:tagLst xmlns:p="http://schemas.openxmlformats.org/presentationml/2006/main">
  <p:tag name="KSO_WM_DIAGRAM_VIRTUALLY_FRAME" val="{&quot;height&quot;:345.5,&quot;left&quot;:560.15,&quot;top&quot;:154.2,&quot;width&quot;:244.75}"/>
</p:tagLst>
</file>

<file path=ppt/tags/tag140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141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142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143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144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145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146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147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148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149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15.xml><?xml version="1.0" encoding="utf-8"?>
<p:tagLst xmlns:p="http://schemas.openxmlformats.org/presentationml/2006/main">
  <p:tag name="KSO_WM_DIAGRAM_VIRTUALLY_FRAME" val="{&quot;height&quot;:345.5,&quot;left&quot;:560.15,&quot;top&quot;:154.2,&quot;width&quot;:244.75}"/>
</p:tagLst>
</file>

<file path=ppt/tags/tag150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151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152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153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154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155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156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157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158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159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16.xml><?xml version="1.0" encoding="utf-8"?>
<p:tagLst xmlns:p="http://schemas.openxmlformats.org/presentationml/2006/main">
  <p:tag name="KSO_WM_DIAGRAM_VIRTUALLY_FRAME" val="{&quot;height&quot;:345.5,&quot;left&quot;:560.15,&quot;top&quot;:154.2,&quot;width&quot;:244.75}"/>
</p:tagLst>
</file>

<file path=ppt/tags/tag160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161.xml><?xml version="1.0" encoding="utf-8"?>
<p:tagLst xmlns:p="http://schemas.openxmlformats.org/presentationml/2006/main">
  <p:tag name="TABLE_ENDDRAG_ORIGIN_RECT" val="277*133"/>
  <p:tag name="TABLE_ENDDRAG_RECT" val="102*182*277*133"/>
</p:tagLst>
</file>

<file path=ppt/tags/tag162.xml><?xml version="1.0" encoding="utf-8"?>
<p:tagLst xmlns:p="http://schemas.openxmlformats.org/presentationml/2006/main">
  <p:tag name="TABLE_ENDDRAG_ORIGIN_RECT" val="277*133"/>
  <p:tag name="TABLE_ENDDRAG_RECT" val="102*182*277*133"/>
</p:tagLst>
</file>

<file path=ppt/tags/tag163.xml><?xml version="1.0" encoding="utf-8"?>
<p:tagLst xmlns:p="http://schemas.openxmlformats.org/presentationml/2006/main">
  <p:tag name="TABLE_ENDDRAG_ORIGIN_RECT" val="277*133"/>
  <p:tag name="TABLE_ENDDRAG_RECT" val="102*182*277*133"/>
</p:tagLst>
</file>

<file path=ppt/tags/tag164.xml><?xml version="1.0" encoding="utf-8"?>
<p:tagLst xmlns:p="http://schemas.openxmlformats.org/presentationml/2006/main">
  <p:tag name="TABLE_ENDDRAG_ORIGIN_RECT" val="277*133"/>
  <p:tag name="TABLE_ENDDRAG_RECT" val="102*182*277*133"/>
</p:tagLst>
</file>

<file path=ppt/tags/tag165.xml><?xml version="1.0" encoding="utf-8"?>
<p:tagLst xmlns:p="http://schemas.openxmlformats.org/presentationml/2006/main">
  <p:tag name="TABLE_ENDDRAG_ORIGIN_RECT" val="277*133"/>
  <p:tag name="TABLE_ENDDRAG_RECT" val="102*182*277*133"/>
</p:tagLst>
</file>

<file path=ppt/tags/tag166.xml><?xml version="1.0" encoding="utf-8"?>
<p:tagLst xmlns:p="http://schemas.openxmlformats.org/presentationml/2006/main">
  <p:tag name="TABLE_ENDDRAG_ORIGIN_RECT" val="277*133"/>
  <p:tag name="TABLE_ENDDRAG_RECT" val="102*182*277*133"/>
</p:tagLst>
</file>

<file path=ppt/tags/tag167.xml><?xml version="1.0" encoding="utf-8"?>
<p:tagLst xmlns:p="http://schemas.openxmlformats.org/presentationml/2006/main">
  <p:tag name="TABLE_ENDDRAG_ORIGIN_RECT" val="89*44"/>
  <p:tag name="TABLE_ENDDRAG_RECT" val="144*240*89*44"/>
</p:tagLst>
</file>

<file path=ppt/tags/tag168.xml><?xml version="1.0" encoding="utf-8"?>
<p:tagLst xmlns:p="http://schemas.openxmlformats.org/presentationml/2006/main">
  <p:tag name="TABLE_ENDDRAG_ORIGIN_RECT" val="89*44"/>
  <p:tag name="TABLE_ENDDRAG_RECT" val="144*240*89*44"/>
</p:tagLst>
</file>

<file path=ppt/tags/tag169.xml><?xml version="1.0" encoding="utf-8"?>
<p:tagLst xmlns:p="http://schemas.openxmlformats.org/presentationml/2006/main">
  <p:tag name="TABLE_ENDDRAG_ORIGIN_RECT" val="89*44"/>
  <p:tag name="TABLE_ENDDRAG_RECT" val="144*240*89*44"/>
</p:tagLst>
</file>

<file path=ppt/tags/tag17.xml><?xml version="1.0" encoding="utf-8"?>
<p:tagLst xmlns:p="http://schemas.openxmlformats.org/presentationml/2006/main">
  <p:tag name="KSO_WM_DIAGRAM_VIRTUALLY_FRAME" val="{&quot;height&quot;:345.5,&quot;left&quot;:560.15,&quot;top&quot;:154.2,&quot;width&quot;:244.75}"/>
</p:tagLst>
</file>

<file path=ppt/tags/tag170.xml><?xml version="1.0" encoding="utf-8"?>
<p:tagLst xmlns:p="http://schemas.openxmlformats.org/presentationml/2006/main">
  <p:tag name="TABLE_ENDDRAG_ORIGIN_RECT" val="89*44"/>
  <p:tag name="TABLE_ENDDRAG_RECT" val="144*240*89*44"/>
</p:tagLst>
</file>

<file path=ppt/tags/tag171.xml><?xml version="1.0" encoding="utf-8"?>
<p:tagLst xmlns:p="http://schemas.openxmlformats.org/presentationml/2006/main">
  <p:tag name="TABLE_ENDDRAG_ORIGIN_RECT" val="89*44"/>
  <p:tag name="TABLE_ENDDRAG_RECT" val="144*240*89*44"/>
</p:tagLst>
</file>

<file path=ppt/tags/tag17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319_7*m_i*1_1"/>
  <p:tag name="KSO_WM_TEMPLATE_CATEGORY" val="diagram"/>
  <p:tag name="KSO_WM_TEMPLATE_INDEX" val="20230319"/>
  <p:tag name="KSO_WM_UNIT_LAYERLEVEL" val="1_1"/>
  <p:tag name="KSO_WM_TAG_VERSION" val="3.0"/>
  <p:tag name="KSO_WM_DIAGRAM_VERSION" val="3"/>
  <p:tag name="KSO_WM_DIAGRAM_COLOR_TRICK" val="2"/>
  <p:tag name="KSO_WM_DIAGRAM_COLOR_TEXT_CAN_REMOVE" val="n"/>
  <p:tag name="KSO_WM_UNIT_TYPE" val="m_i"/>
  <p:tag name="KSO_WM_UNIT_INDEX" val="1_1"/>
  <p:tag name="KSO_WM_DIAGRAM_MAX_ITEMCNT" val="8"/>
  <p:tag name="KSO_WM_DIAGRAM_MIN_ITEMCNT" val="2"/>
  <p:tag name="KSO_WM_DIAGRAM_VIRTUALLY_FRAME" val="{&quot;height&quot;:378.4,&quot;left&quot;:58.32503937007874,&quot;top&quot;:104.35,&quot;width&quot;:846.5}"/>
  <p:tag name="KSO_WM_DIAGRAM_COLOR_MATCH_VALUE" val="{&quot;shape&quot;:{&quot;fill&quot;:{&quot;type&quot;:0},&quot;glow&quot;:{&quot;colorType&quot;:0},&quot;line&quot;:{&quot;gradient&quot;:[{&quot;brightness&quot;:0.949999988079071,&quot;colorType&quot;:1,&quot;foreColorIndex&quot;:5,&quot;pos&quot;:0,&quot;transparency&quot;:1},{&quot;brightness&quot;:0,&quot;colorType&quot;:1,&quot;foreColorIndex&quot;:5,&quot;pos&quot;:0.6700000166893005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17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19_7*m_h_a*1_1_1"/>
  <p:tag name="KSO_WM_TEMPLATE_CATEGORY" val="diagram"/>
  <p:tag name="KSO_WM_TEMPLATE_INDEX" val="20230319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1_1"/>
  <p:tag name="KSO_WM_DIAGRAM_VERSION" val="3"/>
  <p:tag name="KSO_WM_DIAGRAM_COLOR_TRICK" val="2"/>
  <p:tag name="KSO_WM_DIAGRAM_COLOR_TEXT_CAN_REMOVE" val="n"/>
  <p:tag name="KSO_WM_DIAGRAM_MAX_ITEMCNT" val="8"/>
  <p:tag name="KSO_WM_DIAGRAM_MIN_ITEMCNT" val="2"/>
  <p:tag name="KSO_WM_DIAGRAM_VIRTUALLY_FRAME" val="{&quot;height&quot;:378.4,&quot;left&quot;:58.32503937007874,&quot;top&quot;:104.35,&quot;width&quot;:846.5}"/>
  <p:tag name="KSO_WM_DIAGRAM_COLOR_MATCH_VALUE" val="{&quot;shape&quot;:{&quot;fill&quot;:{&quot;gradient&quot;:[{&quot;brightness&quot;:0,&quot;colorType&quot;:1,&quot;foreColorIndex&quot;:5,&quot;pos&quot;:0.47999998927116394,&quot;transparency&quot;:0},{&quot;brightness&quot;:0.4000000059604645,&quot;colorType&quot;:1,&quot;foreColorIndex&quot;:5,&quot;pos&quot;:0,&quot;transparency&quot;:0},{&quot;brightness&quot;:0,&quot;colorType&quot;:1,&quot;foreColorIndex&quot;:5,&quot;pos&quot;:0.8100000023841858,&quot;transparency&quot;:0},{&quot;brightness&quot;:0,&quot;colorType&quot;:1,&quot;foreColorIndex&quot;:5,&quot;pos&quot;:1,&quot;transparency&quot;:0}],&quot;type&quot;:3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6"/>
  <p:tag name="KSO_WM_UNIT_PRESET_TEXT" val="添加标题"/>
  <p:tag name="KSO_WM_UNIT_FILL_TYPE" val="3"/>
  <p:tag name="KSO_WM_UNIT_LINE_FORE_SCHEMECOLOR_INDEX" val="5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74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TEXT_FILL_TYPE" val="1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19_7*m_h_i*1_1_1"/>
  <p:tag name="KSO_WM_TEMPLATE_CATEGORY" val="diagram"/>
  <p:tag name="KSO_WM_TEMPLATE_INDEX" val="20230319"/>
  <p:tag name="KSO_WM_UNIT_LAYERLEVEL" val="1_1_1"/>
  <p:tag name="KSO_WM_TAG_VERSION" val="3.0"/>
  <p:tag name="KSO_WM_DIAGRAM_GROUP_CODE" val="m1-1"/>
  <p:tag name="KSO_WM_UNIT_TYPE" val="m_h_i"/>
  <p:tag name="KSO_WM_UNIT_INDEX" val="1_1_1"/>
  <p:tag name="KSO_WM_DIAGRAM_VERSION" val="3"/>
  <p:tag name="KSO_WM_DIAGRAM_COLOR_TRICK" val="2"/>
  <p:tag name="KSO_WM_DIAGRAM_COLOR_TEXT_CAN_REMOVE" val="n"/>
  <p:tag name="KSO_WM_DIAGRAM_MAX_ITEMCNT" val="8"/>
  <p:tag name="KSO_WM_DIAGRAM_MIN_ITEMCNT" val="2"/>
  <p:tag name="KSO_WM_DIAGRAM_VIRTUALLY_FRAME" val="{&quot;height&quot;:378.4,&quot;left&quot;:58.32503937007874,&quot;top&quot;:104.35,&quot;width&quot;:846.5}"/>
  <p:tag name="KSO_WM_DIAGRAM_COLOR_MATCH_VALUE" val="{&quot;shape&quot;:{&quot;fill&quot;:{&quot;gradient&quot;:[{&quot;brightness&quot;:0,&quot;colorType&quot;:1,&quot;foreColorIndex&quot;:5,&quot;pos&quot;:0.5400000214576721,&quot;transparency&quot;:0},{&quot;brightness&quot;:0.4000000059604645,&quot;colorType&quot;:1,&quot;foreColorIndex&quot;:5,&quot;pos&quot;:0,&quot;transparency&quot;:0}],&quot;type&quot;:3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5,&quot;pos&quot;:0,&quot;transparency&quot;:0},{&quot;brightness&quot;:0,&quot;colorType&quot;:2,&quot;pos&quot;:1,&quot;rgb&quot;:&quot;#ffffff&quot;,&quot;transparency&quot;:0},{&quot;brightness&quot;:0.800000011920929,&quot;colorType&quot;:1,&quot;foreColorIndex&quot;:5,&quot;pos&quot;:0.7099999785423279,&quot;transparency&quot;:0}],&quot;type&quot;:2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]}"/>
</p:tagLst>
</file>

<file path=ppt/tags/tag17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1_1"/>
  <p:tag name="KSO_WM_UNIT_ID" val="diagram20230319_7*m_h_f*1_1_1"/>
  <p:tag name="KSO_WM_TEMPLATE_CATEGORY" val="diagram"/>
  <p:tag name="KSO_WM_TEMPLATE_INDEX" val="2023031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m1-1"/>
  <p:tag name="KSO_WM_DIAGRAM_VERSION" val="3"/>
  <p:tag name="KSO_WM_DIAGRAM_COLOR_TRICK" val="2"/>
  <p:tag name="KSO_WM_DIAGRAM_COLOR_TEXT_CAN_REMOVE" val="n"/>
  <p:tag name="KSO_WM_DIAGRAM_MAX_ITEMCNT" val="8"/>
  <p:tag name="KSO_WM_DIAGRAM_MIN_ITEMCNT" val="2"/>
  <p:tag name="KSO_WM_DIAGRAM_VIRTUALLY_FRAME" val="{&quot;height&quot;:378.4,&quot;left&quot;:58.32503937007874,&quot;top&quot;:104.35,&quot;width&quot;:846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输入你的正文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7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19_7*m_h_a*1_3_1"/>
  <p:tag name="KSO_WM_TEMPLATE_CATEGORY" val="diagram"/>
  <p:tag name="KSO_WM_TEMPLATE_INDEX" val="20230319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3_1"/>
  <p:tag name="KSO_WM_DIAGRAM_VERSION" val="3"/>
  <p:tag name="KSO_WM_DIAGRAM_COLOR_TRICK" val="2"/>
  <p:tag name="KSO_WM_DIAGRAM_COLOR_TEXT_CAN_REMOVE" val="n"/>
  <p:tag name="KSO_WM_UNIT_VALUE" val="14"/>
  <p:tag name="KSO_WM_DIAGRAM_MAX_ITEMCNT" val="8"/>
  <p:tag name="KSO_WM_DIAGRAM_MIN_ITEMCNT" val="2"/>
  <p:tag name="KSO_WM_DIAGRAM_VIRTUALLY_FRAME" val="{&quot;height&quot;:378.4,&quot;left&quot;:58.32503937007874,&quot;top&quot;:104.35,&quot;width&quot;:846.5}"/>
  <p:tag name="KSO_WM_DIAGRAM_COLOR_MATCH_VALUE" val="{&quot;shape&quot;:{&quot;fill&quot;:{&quot;gradient&quot;:[{&quot;brightness&quot;:0,&quot;colorType&quot;:1,&quot;foreColorIndex&quot;:5,&quot;pos&quot;:0.47999998927116394,&quot;transparency&quot;:0},{&quot;brightness&quot;:0.4000000059604645,&quot;colorType&quot;:1,&quot;foreColorIndex&quot;:5,&quot;pos&quot;:0,&quot;transparency&quot;:0},{&quot;brightness&quot;:0,&quot;colorType&quot;:1,&quot;foreColorIndex&quot;:5,&quot;pos&quot;:0.8100000023841858,&quot;transparency&quot;:0},{&quot;brightness&quot;:0,&quot;colorType&quot;:1,&quot;foreColorIndex&quot;:5,&quot;pos&quot;:1,&quot;transparency&quot;:0}],&quot;type&quot;:3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FILL_TYPE" val="3"/>
  <p:tag name="KSO_WM_UNIT_LINE_FORE_SCHEMECOLOR_INDEX" val="5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77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TEXT_FILL_TYPE" val="1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19_7*m_h_i*1_3_1"/>
  <p:tag name="KSO_WM_TEMPLATE_CATEGORY" val="diagram"/>
  <p:tag name="KSO_WM_TEMPLATE_INDEX" val="20230319"/>
  <p:tag name="KSO_WM_UNIT_LAYERLEVEL" val="1_1_1"/>
  <p:tag name="KSO_WM_TAG_VERSION" val="3.0"/>
  <p:tag name="KSO_WM_DIAGRAM_GROUP_CODE" val="m1-1"/>
  <p:tag name="KSO_WM_UNIT_TYPE" val="m_h_i"/>
  <p:tag name="KSO_WM_UNIT_INDEX" val="1_3_1"/>
  <p:tag name="KSO_WM_DIAGRAM_VERSION" val="3"/>
  <p:tag name="KSO_WM_DIAGRAM_COLOR_TRICK" val="2"/>
  <p:tag name="KSO_WM_DIAGRAM_COLOR_TEXT_CAN_REMOVE" val="n"/>
  <p:tag name="KSO_WM_DIAGRAM_MAX_ITEMCNT" val="8"/>
  <p:tag name="KSO_WM_DIAGRAM_MIN_ITEMCNT" val="2"/>
  <p:tag name="KSO_WM_DIAGRAM_VIRTUALLY_FRAME" val="{&quot;height&quot;:378.4,&quot;left&quot;:58.32503937007874,&quot;top&quot;:104.35,&quot;width&quot;:846.5}"/>
  <p:tag name="KSO_WM_DIAGRAM_COLOR_MATCH_VALUE" val="{&quot;shape&quot;:{&quot;fill&quot;:{&quot;gradient&quot;:[{&quot;brightness&quot;:0,&quot;colorType&quot;:1,&quot;foreColorIndex&quot;:5,&quot;pos&quot;:0.5400000214576721,&quot;transparency&quot;:0},{&quot;brightness&quot;:0.4000000059604645,&quot;colorType&quot;:1,&quot;foreColorIndex&quot;:5,&quot;pos&quot;:0,&quot;transparency&quot;:0}],&quot;type&quot;:3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5,&quot;pos&quot;:0,&quot;transparency&quot;:0},{&quot;brightness&quot;:0,&quot;colorType&quot;:2,&quot;pos&quot;:1,&quot;rgb&quot;:&quot;#ffffff&quot;,&quot;transparency&quot;:0},{&quot;brightness&quot;:0.800000011920929,&quot;colorType&quot;:1,&quot;foreColorIndex&quot;:5,&quot;pos&quot;:0.7099999785423279,&quot;transparency&quot;:0}],&quot;type&quot;:2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]}"/>
</p:tagLst>
</file>

<file path=ppt/tags/tag17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3_1"/>
  <p:tag name="KSO_WM_UNIT_ID" val="diagram20230319_7*m_h_f*1_3_1"/>
  <p:tag name="KSO_WM_TEMPLATE_CATEGORY" val="diagram"/>
  <p:tag name="KSO_WM_TEMPLATE_INDEX" val="2023031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m1-1"/>
  <p:tag name="KSO_WM_DIAGRAM_VERSION" val="3"/>
  <p:tag name="KSO_WM_DIAGRAM_COLOR_TRICK" val="2"/>
  <p:tag name="KSO_WM_DIAGRAM_COLOR_TEXT_CAN_REMOVE" val="n"/>
  <p:tag name="KSO_WM_DIAGRAM_MAX_ITEMCNT" val="8"/>
  <p:tag name="KSO_WM_DIAGRAM_MIN_ITEMCNT" val="2"/>
  <p:tag name="KSO_WM_DIAGRAM_VIRTUALLY_FRAME" val="{&quot;height&quot;:378.4,&quot;left&quot;:58.32503937007874,&quot;top&quot;:104.35,&quot;width&quot;:846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输入你的正文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7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19_7*m_h_a*1_5_1"/>
  <p:tag name="KSO_WM_TEMPLATE_CATEGORY" val="diagram"/>
  <p:tag name="KSO_WM_TEMPLATE_INDEX" val="20230319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5_1"/>
  <p:tag name="KSO_WM_DIAGRAM_VERSION" val="3"/>
  <p:tag name="KSO_WM_DIAGRAM_COLOR_TRICK" val="2"/>
  <p:tag name="KSO_WM_DIAGRAM_COLOR_TEXT_CAN_REMOVE" val="n"/>
  <p:tag name="KSO_WM_DIAGRAM_MAX_ITEMCNT" val="8"/>
  <p:tag name="KSO_WM_DIAGRAM_MIN_ITEMCNT" val="2"/>
  <p:tag name="KSO_WM_DIAGRAM_VIRTUALLY_FRAME" val="{&quot;height&quot;:378.4,&quot;left&quot;:58.32503937007874,&quot;top&quot;:104.35,&quot;width&quot;:846.5}"/>
  <p:tag name="KSO_WM_DIAGRAM_COLOR_MATCH_VALUE" val="{&quot;shape&quot;:{&quot;fill&quot;:{&quot;gradient&quot;:[{&quot;brightness&quot;:0,&quot;colorType&quot;:1,&quot;foreColorIndex&quot;:5,&quot;pos&quot;:0.47999998927116394,&quot;transparency&quot;:0},{&quot;brightness&quot;:0.4000000059604645,&quot;colorType&quot;:1,&quot;foreColorIndex&quot;:5,&quot;pos&quot;:0,&quot;transparency&quot;:0},{&quot;brightness&quot;:0,&quot;colorType&quot;:1,&quot;foreColorIndex&quot;:5,&quot;pos&quot;:0.8100000023841858,&quot;transparency&quot;:0},{&quot;brightness&quot;:0,&quot;colorType&quot;:1,&quot;foreColorIndex&quot;:5,&quot;pos&quot;:1,&quot;transparency&quot;:0}],&quot;type&quot;:3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4"/>
  <p:tag name="KSO_WM_UNIT_PRESET_TEXT" val="添加标题"/>
  <p:tag name="KSO_WM_UNIT_FILL_TYPE" val="3"/>
  <p:tag name="KSO_WM_UNIT_LINE_FORE_SCHEMECOLOR_INDEX" val="5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8.xml><?xml version="1.0" encoding="utf-8"?>
<p:tagLst xmlns:p="http://schemas.openxmlformats.org/presentationml/2006/main">
  <p:tag name="KSO_WM_DIAGRAM_VIRTUALLY_FRAME" val="{&quot;height&quot;:362.7,&quot;left&quot;:55.450000000000024,&quot;top&quot;:97.4,&quot;width&quot;:853.1}"/>
</p:tagLst>
</file>

<file path=ppt/tags/tag180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TEXT_FILL_TYPE" val="1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19_7*m_h_i*1_5_1"/>
  <p:tag name="KSO_WM_TEMPLATE_CATEGORY" val="diagram"/>
  <p:tag name="KSO_WM_TEMPLATE_INDEX" val="20230319"/>
  <p:tag name="KSO_WM_UNIT_LAYERLEVEL" val="1_1_1"/>
  <p:tag name="KSO_WM_TAG_VERSION" val="3.0"/>
  <p:tag name="KSO_WM_DIAGRAM_GROUP_CODE" val="m1-1"/>
  <p:tag name="KSO_WM_UNIT_TYPE" val="m_h_i"/>
  <p:tag name="KSO_WM_UNIT_INDEX" val="1_5_1"/>
  <p:tag name="KSO_WM_DIAGRAM_VERSION" val="3"/>
  <p:tag name="KSO_WM_DIAGRAM_COLOR_TRICK" val="2"/>
  <p:tag name="KSO_WM_DIAGRAM_COLOR_TEXT_CAN_REMOVE" val="n"/>
  <p:tag name="KSO_WM_DIAGRAM_MAX_ITEMCNT" val="8"/>
  <p:tag name="KSO_WM_DIAGRAM_MIN_ITEMCNT" val="2"/>
  <p:tag name="KSO_WM_DIAGRAM_VIRTUALLY_FRAME" val="{&quot;height&quot;:378.4,&quot;left&quot;:58.32503937007874,&quot;top&quot;:104.35,&quot;width&quot;:846.5}"/>
  <p:tag name="KSO_WM_DIAGRAM_COLOR_MATCH_VALUE" val="{&quot;shape&quot;:{&quot;fill&quot;:{&quot;gradient&quot;:[{&quot;brightness&quot;:0,&quot;colorType&quot;:1,&quot;foreColorIndex&quot;:5,&quot;pos&quot;:0.5400000214576721,&quot;transparency&quot;:0},{&quot;brightness&quot;:0.4000000059604645,&quot;colorType&quot;:1,&quot;foreColorIndex&quot;:5,&quot;pos&quot;:0,&quot;transparency&quot;:0}],&quot;type&quot;:3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5,&quot;pos&quot;:0,&quot;transparency&quot;:0},{&quot;brightness&quot;:0,&quot;colorType&quot;:2,&quot;pos&quot;:1,&quot;rgb&quot;:&quot;#ffffff&quot;,&quot;transparency&quot;:0},{&quot;brightness&quot;:0.800000011920929,&quot;colorType&quot;:1,&quot;foreColorIndex&quot;:5,&quot;pos&quot;:0.7099999785423279,&quot;transparency&quot;:0}],&quot;type&quot;:2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]}"/>
</p:tagLst>
</file>

<file path=ppt/tags/tag18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5_1"/>
  <p:tag name="KSO_WM_UNIT_ID" val="diagram20230319_7*m_h_f*1_5_1"/>
  <p:tag name="KSO_WM_TEMPLATE_CATEGORY" val="diagram"/>
  <p:tag name="KSO_WM_TEMPLATE_INDEX" val="2023031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m1-1"/>
  <p:tag name="KSO_WM_DIAGRAM_VERSION" val="3"/>
  <p:tag name="KSO_WM_DIAGRAM_COLOR_TRICK" val="2"/>
  <p:tag name="KSO_WM_DIAGRAM_COLOR_TEXT_CAN_REMOVE" val="n"/>
  <p:tag name="KSO_WM_DIAGRAM_MAX_ITEMCNT" val="8"/>
  <p:tag name="KSO_WM_DIAGRAM_MIN_ITEMCNT" val="2"/>
  <p:tag name="KSO_WM_DIAGRAM_VIRTUALLY_FRAME" val="{&quot;height&quot;:378.4,&quot;left&quot;:58.32503937007874,&quot;top&quot;:104.35,&quot;width&quot;:846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输入你的正文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8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19_7*m_h_a*1_7_1"/>
  <p:tag name="KSO_WM_TEMPLATE_CATEGORY" val="diagram"/>
  <p:tag name="KSO_WM_TEMPLATE_INDEX" val="20230319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7_1"/>
  <p:tag name="KSO_WM_DIAGRAM_VERSION" val="3"/>
  <p:tag name="KSO_WM_DIAGRAM_COLOR_TRICK" val="2"/>
  <p:tag name="KSO_WM_DIAGRAM_COLOR_TEXT_CAN_REMOVE" val="n"/>
  <p:tag name="KSO_WM_DIAGRAM_MAX_ITEMCNT" val="8"/>
  <p:tag name="KSO_WM_DIAGRAM_MIN_ITEMCNT" val="2"/>
  <p:tag name="KSO_WM_DIAGRAM_VIRTUALLY_FRAME" val="{&quot;height&quot;:378.4,&quot;left&quot;:58.32503937007874,&quot;top&quot;:104.35,&quot;width&quot;:846.5}"/>
  <p:tag name="KSO_WM_DIAGRAM_COLOR_MATCH_VALUE" val="{&quot;shape&quot;:{&quot;fill&quot;:{&quot;gradient&quot;:[{&quot;brightness&quot;:0,&quot;colorType&quot;:1,&quot;foreColorIndex&quot;:5,&quot;pos&quot;:0.47999998927116394,&quot;transparency&quot;:0},{&quot;brightness&quot;:0.4000000059604645,&quot;colorType&quot;:1,&quot;foreColorIndex&quot;:5,&quot;pos&quot;:0,&quot;transparency&quot;:0},{&quot;brightness&quot;:0,&quot;colorType&quot;:1,&quot;foreColorIndex&quot;:5,&quot;pos&quot;:0.8100000023841858,&quot;transparency&quot;:0},{&quot;brightness&quot;:0,&quot;colorType&quot;:1,&quot;foreColorIndex&quot;:5,&quot;pos&quot;:1,&quot;transparency&quot;:0}],&quot;type&quot;:3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4"/>
  <p:tag name="KSO_WM_UNIT_PRESET_TEXT" val="添加标题"/>
  <p:tag name="KSO_WM_UNIT_FILL_TYPE" val="3"/>
  <p:tag name="KSO_WM_UNIT_LINE_FORE_SCHEMECOLOR_INDEX" val="5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83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TEXT_FILL_TYPE" val="1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19_7*m_h_i*1_7_1"/>
  <p:tag name="KSO_WM_TEMPLATE_CATEGORY" val="diagram"/>
  <p:tag name="KSO_WM_TEMPLATE_INDEX" val="20230319"/>
  <p:tag name="KSO_WM_UNIT_LAYERLEVEL" val="1_1_1"/>
  <p:tag name="KSO_WM_TAG_VERSION" val="3.0"/>
  <p:tag name="KSO_WM_DIAGRAM_GROUP_CODE" val="m1-1"/>
  <p:tag name="KSO_WM_UNIT_TYPE" val="m_h_i"/>
  <p:tag name="KSO_WM_UNIT_INDEX" val="1_7_1"/>
  <p:tag name="KSO_WM_DIAGRAM_VERSION" val="3"/>
  <p:tag name="KSO_WM_DIAGRAM_COLOR_TRICK" val="2"/>
  <p:tag name="KSO_WM_DIAGRAM_COLOR_TEXT_CAN_REMOVE" val="n"/>
  <p:tag name="KSO_WM_DIAGRAM_MAX_ITEMCNT" val="8"/>
  <p:tag name="KSO_WM_DIAGRAM_MIN_ITEMCNT" val="2"/>
  <p:tag name="KSO_WM_DIAGRAM_VIRTUALLY_FRAME" val="{&quot;height&quot;:378.4,&quot;left&quot;:58.32503937007874,&quot;top&quot;:104.35,&quot;width&quot;:846.5}"/>
  <p:tag name="KSO_WM_DIAGRAM_COLOR_MATCH_VALUE" val="{&quot;shape&quot;:{&quot;fill&quot;:{&quot;gradient&quot;:[{&quot;brightness&quot;:0,&quot;colorType&quot;:1,&quot;foreColorIndex&quot;:5,&quot;pos&quot;:0.5400000214576721,&quot;transparency&quot;:0},{&quot;brightness&quot;:0.4000000059604645,&quot;colorType&quot;:1,&quot;foreColorIndex&quot;:5,&quot;pos&quot;:0,&quot;transparency&quot;:0}],&quot;type&quot;:3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5,&quot;pos&quot;:0,&quot;transparency&quot;:0},{&quot;brightness&quot;:0,&quot;colorType&quot;:2,&quot;pos&quot;:1,&quot;rgb&quot;:&quot;#ffffff&quot;,&quot;transparency&quot;:0},{&quot;brightness&quot;:0.800000011920929,&quot;colorType&quot;:1,&quot;foreColorIndex&quot;:5,&quot;pos&quot;:0.7099999785423279,&quot;transparency&quot;:0}],&quot;type&quot;:2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]}"/>
</p:tagLst>
</file>

<file path=ppt/tags/tag18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7_1"/>
  <p:tag name="KSO_WM_UNIT_ID" val="diagram20230319_7*m_h_f*1_7_1"/>
  <p:tag name="KSO_WM_TEMPLATE_CATEGORY" val="diagram"/>
  <p:tag name="KSO_WM_TEMPLATE_INDEX" val="2023031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m1-1"/>
  <p:tag name="KSO_WM_DIAGRAM_VERSION" val="3"/>
  <p:tag name="KSO_WM_DIAGRAM_COLOR_TRICK" val="2"/>
  <p:tag name="KSO_WM_DIAGRAM_COLOR_TEXT_CAN_REMOVE" val="n"/>
  <p:tag name="KSO_WM_DIAGRAM_MAX_ITEMCNT" val="8"/>
  <p:tag name="KSO_WM_DIAGRAM_MIN_ITEMCNT" val="2"/>
  <p:tag name="KSO_WM_DIAGRAM_VIRTUALLY_FRAME" val="{&quot;height&quot;:378.4,&quot;left&quot;:58.32503937007874,&quot;top&quot;:104.35,&quot;width&quot;:846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输入你的正文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85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TEXT_FILL_TYPE" val="1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19_7*m_h_i*1_2_1"/>
  <p:tag name="KSO_WM_TEMPLATE_CATEGORY" val="diagram"/>
  <p:tag name="KSO_WM_TEMPLATE_INDEX" val="20230319"/>
  <p:tag name="KSO_WM_UNIT_LAYERLEVEL" val="1_1_1"/>
  <p:tag name="KSO_WM_TAG_VERSION" val="3.0"/>
  <p:tag name="KSO_WM_DIAGRAM_GROUP_CODE" val="m1-1"/>
  <p:tag name="KSO_WM_UNIT_TYPE" val="m_h_i"/>
  <p:tag name="KSO_WM_UNIT_INDEX" val="1_2_1"/>
  <p:tag name="KSO_WM_DIAGRAM_VERSION" val="3"/>
  <p:tag name="KSO_WM_DIAGRAM_COLOR_TRICK" val="2"/>
  <p:tag name="KSO_WM_DIAGRAM_COLOR_TEXT_CAN_REMOVE" val="n"/>
  <p:tag name="KSO_WM_DIAGRAM_MAX_ITEMCNT" val="8"/>
  <p:tag name="KSO_WM_DIAGRAM_MIN_ITEMCNT" val="2"/>
  <p:tag name="KSO_WM_DIAGRAM_VIRTUALLY_FRAME" val="{&quot;height&quot;:378.4,&quot;left&quot;:58.32503937007874,&quot;top&quot;:104.35,&quot;width&quot;:846.5}"/>
  <p:tag name="KSO_WM_DIAGRAM_COLOR_MATCH_VALUE" val="{&quot;shape&quot;:{&quot;fill&quot;:{&quot;gradient&quot;:[{&quot;brightness&quot;:0,&quot;colorType&quot;:1,&quot;foreColorIndex&quot;:8,&quot;pos&quot;:0.5400000214576721,&quot;transparency&quot;:0},{&quot;brightness&quot;:0.800000011920929,&quot;colorType&quot;:1,&quot;foreColorIndex&quot;:8,&quot;pos&quot;:0,&quot;transparency&quot;:0},{&quot;brightness&quot;:0,&quot;colorType&quot;:1,&quot;foreColorIndex&quot;:8,&quot;pos&quot;:0.8100000023841858,&quot;transparency&quot;:0},{&quot;brightness&quot;:0.4000000059604645,&quot;colorType&quot;:1,&quot;foreColorIndex&quot;:8,&quot;pos&quot;:1,&quot;transparency&quot;:0}],&quot;type&quot;:3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8,&quot;pos&quot;:0,&quot;transparency&quot;:0},{&quot;brightness&quot;:0,&quot;colorType&quot;:2,&quot;pos&quot;:1,&quot;rgb&quot;:&quot;#ffffff&quot;,&quot;transparency&quot;:0},{&quot;brightness&quot;:0.800000011920929,&quot;colorType&quot;:1,&quot;foreColorIndex&quot;:8,&quot;pos&quot;:0.7099999785423279,&quot;transparency&quot;:0}],&quot;type&quot;:2},&quot;shadow&quot;:{&quot;brightness&quot;:0,&quot;colorType&quot;:1,&quot;foreColorIndex&quot;:8,&quot;transparency&quot;:0.54000002145767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]}"/>
</p:tagLst>
</file>

<file path=ppt/tags/tag18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19_7*m_h_a*1_2_1"/>
  <p:tag name="KSO_WM_TEMPLATE_CATEGORY" val="diagram"/>
  <p:tag name="KSO_WM_TEMPLATE_INDEX" val="20230319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2_1"/>
  <p:tag name="KSO_WM_DIAGRAM_VERSION" val="3"/>
  <p:tag name="KSO_WM_DIAGRAM_COLOR_TRICK" val="2"/>
  <p:tag name="KSO_WM_DIAGRAM_COLOR_TEXT_CAN_REMOVE" val="n"/>
  <p:tag name="KSO_WM_DIAGRAM_MAX_ITEMCNT" val="8"/>
  <p:tag name="KSO_WM_DIAGRAM_MIN_ITEMCNT" val="2"/>
  <p:tag name="KSO_WM_DIAGRAM_VIRTUALLY_FRAME" val="{&quot;height&quot;:378.4,&quot;left&quot;:58.32503937007874,&quot;top&quot;:104.35,&quot;width&quot;:846.5}"/>
  <p:tag name="KSO_WM_DIAGRAM_COLOR_MATCH_VALUE" val="{&quot;shape&quot;:{&quot;fill&quot;:{&quot;gradient&quot;:[{&quot;brightness&quot;:0,&quot;colorType&quot;:1,&quot;foreColorIndex&quot;:8,&quot;pos&quot;:0.47999998927116394,&quot;transparency&quot;:0},{&quot;brightness&quot;:0.4000000059604645,&quot;colorType&quot;:1,&quot;foreColorIndex&quot;:8,&quot;pos&quot;:0,&quot;transparency&quot;:0},{&quot;brightness&quot;:0,&quot;colorType&quot;:1,&quot;foreColorIndex&quot;:8,&quot;pos&quot;:0.8100000023841858,&quot;transparency&quot;:0},{&quot;brightness&quot;:0.4000000059604645,&quot;colorType&quot;:1,&quot;foreColorIndex&quot;:8,&quot;pos&quot;:1,&quot;transparency&quot;:0}],&quot;type&quot;:3},&quot;glow&quot;:{&quot;colorType&quot;:0},&quot;line&quot;:{&quot;solidLine&quot;:{&quot;brightness&quot;:0,&quot;colorType&quot;:1,&quot;foreColorIndex&quot;:8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6"/>
  <p:tag name="KSO_WM_UNIT_PRESET_TEXT" val="添加标题"/>
  <p:tag name="KSO_WM_UNIT_FILL_TYPE" val="3"/>
  <p:tag name="KSO_WM_UNIT_LINE_FORE_SCHEMECOLOR_INDEX" val="8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8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2_1"/>
  <p:tag name="KSO_WM_UNIT_ID" val="diagram20230319_7*m_h_f*1_2_1"/>
  <p:tag name="KSO_WM_TEMPLATE_CATEGORY" val="diagram"/>
  <p:tag name="KSO_WM_TEMPLATE_INDEX" val="2023031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m1-1"/>
  <p:tag name="KSO_WM_DIAGRAM_VERSION" val="3"/>
  <p:tag name="KSO_WM_DIAGRAM_COLOR_TRICK" val="2"/>
  <p:tag name="KSO_WM_DIAGRAM_COLOR_TEXT_CAN_REMOVE" val="n"/>
  <p:tag name="KSO_WM_DIAGRAM_MAX_ITEMCNT" val="8"/>
  <p:tag name="KSO_WM_DIAGRAM_MIN_ITEMCNT" val="2"/>
  <p:tag name="KSO_WM_DIAGRAM_VIRTUALLY_FRAME" val="{&quot;height&quot;:378.4,&quot;left&quot;:58.32503937007874,&quot;top&quot;:104.35,&quot;width&quot;:846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输入你的正文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88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TEXT_FILL_TYPE" val="1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19_7*m_h_i*1_4_1"/>
  <p:tag name="KSO_WM_TEMPLATE_CATEGORY" val="diagram"/>
  <p:tag name="KSO_WM_TEMPLATE_INDEX" val="20230319"/>
  <p:tag name="KSO_WM_UNIT_LAYERLEVEL" val="1_1_1"/>
  <p:tag name="KSO_WM_TAG_VERSION" val="3.0"/>
  <p:tag name="KSO_WM_DIAGRAM_GROUP_CODE" val="m1-1"/>
  <p:tag name="KSO_WM_UNIT_TYPE" val="m_h_i"/>
  <p:tag name="KSO_WM_UNIT_INDEX" val="1_4_1"/>
  <p:tag name="KSO_WM_DIAGRAM_VERSION" val="3"/>
  <p:tag name="KSO_WM_DIAGRAM_COLOR_TRICK" val="2"/>
  <p:tag name="KSO_WM_DIAGRAM_COLOR_TEXT_CAN_REMOVE" val="n"/>
  <p:tag name="KSO_WM_DIAGRAM_MAX_ITEMCNT" val="8"/>
  <p:tag name="KSO_WM_DIAGRAM_MIN_ITEMCNT" val="2"/>
  <p:tag name="KSO_WM_DIAGRAM_VIRTUALLY_FRAME" val="{&quot;height&quot;:378.4,&quot;left&quot;:58.32503937007874,&quot;top&quot;:104.35,&quot;width&quot;:846.5}"/>
  <p:tag name="KSO_WM_DIAGRAM_COLOR_MATCH_VALUE" val="{&quot;shape&quot;:{&quot;fill&quot;:{&quot;gradient&quot;:[{&quot;brightness&quot;:0,&quot;colorType&quot;:1,&quot;foreColorIndex&quot;:8,&quot;pos&quot;:0.5400000214576721,&quot;transparency&quot;:0},{&quot;brightness&quot;:0.800000011920929,&quot;colorType&quot;:1,&quot;foreColorIndex&quot;:8,&quot;pos&quot;:0,&quot;transparency&quot;:0},{&quot;brightness&quot;:0,&quot;colorType&quot;:1,&quot;foreColorIndex&quot;:8,&quot;pos&quot;:0.8100000023841858,&quot;transparency&quot;:0},{&quot;brightness&quot;:0.4000000059604645,&quot;colorType&quot;:1,&quot;foreColorIndex&quot;:8,&quot;pos&quot;:1,&quot;transparency&quot;:0}],&quot;type&quot;:3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8,&quot;pos&quot;:0,&quot;transparency&quot;:0},{&quot;brightness&quot;:0,&quot;colorType&quot;:2,&quot;pos&quot;:1,&quot;rgb&quot;:&quot;#ffffff&quot;,&quot;transparency&quot;:0},{&quot;brightness&quot;:0.800000011920929,&quot;colorType&quot;:1,&quot;foreColorIndex&quot;:8,&quot;pos&quot;:0.7099999785423279,&quot;transparency&quot;:0}],&quot;type&quot;:2},&quot;shadow&quot;:{&quot;brightness&quot;:0,&quot;colorType&quot;:1,&quot;foreColorIndex&quot;:8,&quot;transparency&quot;:0.54000002145767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]}"/>
</p:tagLst>
</file>

<file path=ppt/tags/tag18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19_7*m_h_a*1_4_1"/>
  <p:tag name="KSO_WM_TEMPLATE_CATEGORY" val="diagram"/>
  <p:tag name="KSO_WM_TEMPLATE_INDEX" val="20230319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4_1"/>
  <p:tag name="KSO_WM_DIAGRAM_VERSION" val="3"/>
  <p:tag name="KSO_WM_DIAGRAM_COLOR_TRICK" val="2"/>
  <p:tag name="KSO_WM_DIAGRAM_COLOR_TEXT_CAN_REMOVE" val="n"/>
  <p:tag name="KSO_WM_DIAGRAM_MAX_ITEMCNT" val="8"/>
  <p:tag name="KSO_WM_DIAGRAM_MIN_ITEMCNT" val="2"/>
  <p:tag name="KSO_WM_DIAGRAM_VIRTUALLY_FRAME" val="{&quot;height&quot;:378.4,&quot;left&quot;:58.32503937007874,&quot;top&quot;:104.35,&quot;width&quot;:846.5}"/>
  <p:tag name="KSO_WM_DIAGRAM_COLOR_MATCH_VALUE" val="{&quot;shape&quot;:{&quot;fill&quot;:{&quot;gradient&quot;:[{&quot;brightness&quot;:0,&quot;colorType&quot;:1,&quot;foreColorIndex&quot;:8,&quot;pos&quot;:0.47999998927116394,&quot;transparency&quot;:0},{&quot;brightness&quot;:0.4000000059604645,&quot;colorType&quot;:1,&quot;foreColorIndex&quot;:8,&quot;pos&quot;:0,&quot;transparency&quot;:0},{&quot;brightness&quot;:0,&quot;colorType&quot;:1,&quot;foreColorIndex&quot;:8,&quot;pos&quot;:0.8100000023841858,&quot;transparency&quot;:0},{&quot;brightness&quot;:0.4000000059604645,&quot;colorType&quot;:1,&quot;foreColorIndex&quot;:8,&quot;pos&quot;:1,&quot;transparency&quot;:0}],&quot;type&quot;:3},&quot;glow&quot;:{&quot;colorType&quot;:0},&quot;line&quot;:{&quot;solidLine&quot;:{&quot;brightness&quot;:0,&quot;colorType&quot;:1,&quot;foreColorIndex&quot;:8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4"/>
  <p:tag name="KSO_WM_UNIT_PRESET_TEXT" val="添加标题"/>
  <p:tag name="KSO_WM_UNIT_FILL_TYPE" val="3"/>
  <p:tag name="KSO_WM_UNIT_LINE_FORE_SCHEMECOLOR_INDEX" val="8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9.xml><?xml version="1.0" encoding="utf-8"?>
<p:tagLst xmlns:p="http://schemas.openxmlformats.org/presentationml/2006/main">
  <p:tag name="KSO_WM_DIAGRAM_VIRTUALLY_FRAME" val="{&quot;height&quot;:362.7,&quot;left&quot;:55.450000000000024,&quot;top&quot;:97.4,&quot;width&quot;:853.1}"/>
</p:tagLst>
</file>

<file path=ppt/tags/tag19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4_1"/>
  <p:tag name="KSO_WM_UNIT_ID" val="diagram20230319_7*m_h_f*1_4_1"/>
  <p:tag name="KSO_WM_TEMPLATE_CATEGORY" val="diagram"/>
  <p:tag name="KSO_WM_TEMPLATE_INDEX" val="2023031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m1-1"/>
  <p:tag name="KSO_WM_DIAGRAM_VERSION" val="3"/>
  <p:tag name="KSO_WM_DIAGRAM_COLOR_TRICK" val="2"/>
  <p:tag name="KSO_WM_DIAGRAM_COLOR_TEXT_CAN_REMOVE" val="n"/>
  <p:tag name="KSO_WM_DIAGRAM_MAX_ITEMCNT" val="8"/>
  <p:tag name="KSO_WM_DIAGRAM_MIN_ITEMCNT" val="2"/>
  <p:tag name="KSO_WM_DIAGRAM_VIRTUALLY_FRAME" val="{&quot;height&quot;:378.4,&quot;left&quot;:58.32503937007874,&quot;top&quot;:104.35,&quot;width&quot;:846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输入你的正文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91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TEXT_FILL_TYPE" val="1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19_7*m_h_i*1_6_1"/>
  <p:tag name="KSO_WM_TEMPLATE_CATEGORY" val="diagram"/>
  <p:tag name="KSO_WM_TEMPLATE_INDEX" val="20230319"/>
  <p:tag name="KSO_WM_UNIT_LAYERLEVEL" val="1_1_1"/>
  <p:tag name="KSO_WM_TAG_VERSION" val="3.0"/>
  <p:tag name="KSO_WM_DIAGRAM_GROUP_CODE" val="m1-1"/>
  <p:tag name="KSO_WM_UNIT_TYPE" val="m_h_i"/>
  <p:tag name="KSO_WM_UNIT_INDEX" val="1_6_1"/>
  <p:tag name="KSO_WM_DIAGRAM_VERSION" val="3"/>
  <p:tag name="KSO_WM_DIAGRAM_COLOR_TRICK" val="2"/>
  <p:tag name="KSO_WM_DIAGRAM_COLOR_TEXT_CAN_REMOVE" val="n"/>
  <p:tag name="KSO_WM_DIAGRAM_MAX_ITEMCNT" val="8"/>
  <p:tag name="KSO_WM_DIAGRAM_MIN_ITEMCNT" val="2"/>
  <p:tag name="KSO_WM_DIAGRAM_VIRTUALLY_FRAME" val="{&quot;height&quot;:378.4,&quot;left&quot;:58.32503937007874,&quot;top&quot;:104.35,&quot;width&quot;:846.5}"/>
  <p:tag name="KSO_WM_DIAGRAM_COLOR_MATCH_VALUE" val="{&quot;shape&quot;:{&quot;fill&quot;:{&quot;gradient&quot;:[{&quot;brightness&quot;:0,&quot;colorType&quot;:1,&quot;foreColorIndex&quot;:8,&quot;pos&quot;:0.5400000214576721,&quot;transparency&quot;:0},{&quot;brightness&quot;:0.800000011920929,&quot;colorType&quot;:1,&quot;foreColorIndex&quot;:8,&quot;pos&quot;:0,&quot;transparency&quot;:0},{&quot;brightness&quot;:0,&quot;colorType&quot;:1,&quot;foreColorIndex&quot;:8,&quot;pos&quot;:0.8100000023841858,&quot;transparency&quot;:0},{&quot;brightness&quot;:0.4000000059604645,&quot;colorType&quot;:1,&quot;foreColorIndex&quot;:8,&quot;pos&quot;:1,&quot;transparency&quot;:0}],&quot;type&quot;:3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8,&quot;pos&quot;:0,&quot;transparency&quot;:0},{&quot;brightness&quot;:0,&quot;colorType&quot;:2,&quot;pos&quot;:1,&quot;rgb&quot;:&quot;#ffffff&quot;,&quot;transparency&quot;:0},{&quot;brightness&quot;:0.800000011920929,&quot;colorType&quot;:1,&quot;foreColorIndex&quot;:8,&quot;pos&quot;:0.7099999785423279,&quot;transparency&quot;:0}],&quot;type&quot;:2},&quot;shadow&quot;:{&quot;brightness&quot;:0,&quot;colorType&quot;:1,&quot;foreColorIndex&quot;:8,&quot;transparency&quot;:0.54000002145767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]}"/>
</p:tagLst>
</file>

<file path=ppt/tags/tag19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19_7*m_h_a*1_6_1"/>
  <p:tag name="KSO_WM_TEMPLATE_CATEGORY" val="diagram"/>
  <p:tag name="KSO_WM_TEMPLATE_INDEX" val="20230319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6_1"/>
  <p:tag name="KSO_WM_DIAGRAM_VERSION" val="3"/>
  <p:tag name="KSO_WM_DIAGRAM_COLOR_TRICK" val="2"/>
  <p:tag name="KSO_WM_DIAGRAM_COLOR_TEXT_CAN_REMOVE" val="n"/>
  <p:tag name="KSO_WM_DIAGRAM_MAX_ITEMCNT" val="8"/>
  <p:tag name="KSO_WM_DIAGRAM_MIN_ITEMCNT" val="2"/>
  <p:tag name="KSO_WM_DIAGRAM_VIRTUALLY_FRAME" val="{&quot;height&quot;:378.4,&quot;left&quot;:58.32503937007874,&quot;top&quot;:104.35,&quot;width&quot;:846.5}"/>
  <p:tag name="KSO_WM_DIAGRAM_COLOR_MATCH_VALUE" val="{&quot;shape&quot;:{&quot;fill&quot;:{&quot;gradient&quot;:[{&quot;brightness&quot;:0,&quot;colorType&quot;:1,&quot;foreColorIndex&quot;:8,&quot;pos&quot;:0.47999998927116394,&quot;transparency&quot;:0},{&quot;brightness&quot;:0.4000000059604645,&quot;colorType&quot;:1,&quot;foreColorIndex&quot;:8,&quot;pos&quot;:0,&quot;transparency&quot;:0},{&quot;brightness&quot;:0,&quot;colorType&quot;:1,&quot;foreColorIndex&quot;:8,&quot;pos&quot;:0.8100000023841858,&quot;transparency&quot;:0},{&quot;brightness&quot;:0.4000000059604645,&quot;colorType&quot;:1,&quot;foreColorIndex&quot;:8,&quot;pos&quot;:1,&quot;transparency&quot;:0}],&quot;type&quot;:3},&quot;glow&quot;:{&quot;colorType&quot;:0},&quot;line&quot;:{&quot;solidLine&quot;:{&quot;brightness&quot;:0,&quot;colorType&quot;:1,&quot;foreColorIndex&quot;:8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4"/>
  <p:tag name="KSO_WM_UNIT_PRESET_TEXT" val="添加标题"/>
  <p:tag name="KSO_WM_UNIT_FILL_TYPE" val="3"/>
  <p:tag name="KSO_WM_UNIT_LINE_FORE_SCHEMECOLOR_INDEX" val="8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9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6_1"/>
  <p:tag name="KSO_WM_UNIT_ID" val="diagram20230319_7*m_h_f*1_6_1"/>
  <p:tag name="KSO_WM_TEMPLATE_CATEGORY" val="diagram"/>
  <p:tag name="KSO_WM_TEMPLATE_INDEX" val="2023031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m1-1"/>
  <p:tag name="KSO_WM_DIAGRAM_VERSION" val="3"/>
  <p:tag name="KSO_WM_DIAGRAM_COLOR_TRICK" val="2"/>
  <p:tag name="KSO_WM_DIAGRAM_COLOR_TEXT_CAN_REMOVE" val="n"/>
  <p:tag name="KSO_WM_DIAGRAM_MAX_ITEMCNT" val="8"/>
  <p:tag name="KSO_WM_DIAGRAM_MIN_ITEMCNT" val="2"/>
  <p:tag name="KSO_WM_DIAGRAM_VIRTUALLY_FRAME" val="{&quot;height&quot;:378.4,&quot;left&quot;:58.32503937007874,&quot;top&quot;:104.35,&quot;width&quot;:846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输入你的正文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94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TEXT_FILL_TYPE" val="1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19_7*m_h_i*1_8_1"/>
  <p:tag name="KSO_WM_TEMPLATE_CATEGORY" val="diagram"/>
  <p:tag name="KSO_WM_TEMPLATE_INDEX" val="20230319"/>
  <p:tag name="KSO_WM_UNIT_LAYERLEVEL" val="1_1_1"/>
  <p:tag name="KSO_WM_TAG_VERSION" val="3.0"/>
  <p:tag name="KSO_WM_DIAGRAM_GROUP_CODE" val="m1-1"/>
  <p:tag name="KSO_WM_UNIT_TYPE" val="m_h_i"/>
  <p:tag name="KSO_WM_UNIT_INDEX" val="1_8_1"/>
  <p:tag name="KSO_WM_DIAGRAM_VERSION" val="3"/>
  <p:tag name="KSO_WM_DIAGRAM_COLOR_TRICK" val="2"/>
  <p:tag name="KSO_WM_DIAGRAM_COLOR_TEXT_CAN_REMOVE" val="n"/>
  <p:tag name="KSO_WM_DIAGRAM_MAX_ITEMCNT" val="8"/>
  <p:tag name="KSO_WM_DIAGRAM_MIN_ITEMCNT" val="2"/>
  <p:tag name="KSO_WM_DIAGRAM_VIRTUALLY_FRAME" val="{&quot;height&quot;:378.4,&quot;left&quot;:58.32503937007874,&quot;top&quot;:104.35,&quot;width&quot;:846.5}"/>
  <p:tag name="KSO_WM_DIAGRAM_COLOR_MATCH_VALUE" val="{&quot;shape&quot;:{&quot;fill&quot;:{&quot;gradient&quot;:[{&quot;brightness&quot;:0,&quot;colorType&quot;:1,&quot;foreColorIndex&quot;:8,&quot;pos&quot;:0.5400000214576721,&quot;transparency&quot;:0},{&quot;brightness&quot;:0.800000011920929,&quot;colorType&quot;:1,&quot;foreColorIndex&quot;:8,&quot;pos&quot;:0,&quot;transparency&quot;:0},{&quot;brightness&quot;:0,&quot;colorType&quot;:1,&quot;foreColorIndex&quot;:8,&quot;pos&quot;:0.8100000023841858,&quot;transparency&quot;:0},{&quot;brightness&quot;:0.4000000059604645,&quot;colorType&quot;:1,&quot;foreColorIndex&quot;:8,&quot;pos&quot;:1,&quot;transparency&quot;:0}],&quot;type&quot;:3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8,&quot;pos&quot;:0,&quot;transparency&quot;:0},{&quot;brightness&quot;:0,&quot;colorType&quot;:2,&quot;pos&quot;:1,&quot;rgb&quot;:&quot;#ffffff&quot;,&quot;transparency&quot;:0},{&quot;brightness&quot;:0.800000011920929,&quot;colorType&quot;:1,&quot;foreColorIndex&quot;:8,&quot;pos&quot;:0.7099999785423279,&quot;transparency&quot;:0}],&quot;type&quot;:2},&quot;shadow&quot;:{&quot;brightness&quot;:0,&quot;colorType&quot;:1,&quot;foreColorIndex&quot;:8,&quot;transparency&quot;:0.54000002145767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]}"/>
</p:tagLst>
</file>

<file path=ppt/tags/tag19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19_7*m_h_a*1_8_1"/>
  <p:tag name="KSO_WM_TEMPLATE_CATEGORY" val="diagram"/>
  <p:tag name="KSO_WM_TEMPLATE_INDEX" val="20230319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8_1"/>
  <p:tag name="KSO_WM_DIAGRAM_VERSION" val="3"/>
  <p:tag name="KSO_WM_DIAGRAM_COLOR_TRICK" val="2"/>
  <p:tag name="KSO_WM_DIAGRAM_COLOR_TEXT_CAN_REMOVE" val="n"/>
  <p:tag name="KSO_WM_UNIT_VALUE" val="14"/>
  <p:tag name="KSO_WM_DIAGRAM_MAX_ITEMCNT" val="8"/>
  <p:tag name="KSO_WM_DIAGRAM_MIN_ITEMCNT" val="2"/>
  <p:tag name="KSO_WM_DIAGRAM_VIRTUALLY_FRAME" val="{&quot;height&quot;:378.4,&quot;left&quot;:58.32503937007874,&quot;top&quot;:104.35,&quot;width&quot;:846.5}"/>
  <p:tag name="KSO_WM_DIAGRAM_COLOR_MATCH_VALUE" val="{&quot;shape&quot;:{&quot;fill&quot;:{&quot;gradient&quot;:[{&quot;brightness&quot;:0,&quot;colorType&quot;:1,&quot;foreColorIndex&quot;:8,&quot;pos&quot;:0.47999998927116394,&quot;transparency&quot;:0},{&quot;brightness&quot;:0.4000000059604645,&quot;colorType&quot;:1,&quot;foreColorIndex&quot;:8,&quot;pos&quot;:0,&quot;transparency&quot;:0},{&quot;brightness&quot;:0,&quot;colorType&quot;:1,&quot;foreColorIndex&quot;:8,&quot;pos&quot;:0.8100000023841858,&quot;transparency&quot;:0},{&quot;brightness&quot;:0.4000000059604645,&quot;colorType&quot;:1,&quot;foreColorIndex&quot;:8,&quot;pos&quot;:1,&quot;transparency&quot;:0}],&quot;type&quot;:3},&quot;glow&quot;:{&quot;colorType&quot;:0},&quot;line&quot;:{&quot;solidLine&quot;:{&quot;brightness&quot;:0,&quot;colorType&quot;:1,&quot;foreColorIndex&quot;:8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FILL_TYPE" val="3"/>
  <p:tag name="KSO_WM_UNIT_LINE_FORE_SCHEMECOLOR_INDEX" val="8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9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8_1"/>
  <p:tag name="KSO_WM_UNIT_ID" val="diagram20230319_7*m_h_f*1_8_1"/>
  <p:tag name="KSO_WM_TEMPLATE_CATEGORY" val="diagram"/>
  <p:tag name="KSO_WM_TEMPLATE_INDEX" val="2023031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m1-1"/>
  <p:tag name="KSO_WM_DIAGRAM_VERSION" val="3"/>
  <p:tag name="KSO_WM_DIAGRAM_COLOR_TRICK" val="2"/>
  <p:tag name="KSO_WM_DIAGRAM_COLOR_TEXT_CAN_REMOVE" val="n"/>
  <p:tag name="KSO_WM_DIAGRAM_MAX_ITEMCNT" val="8"/>
  <p:tag name="KSO_WM_DIAGRAM_MIN_ITEMCNT" val="2"/>
  <p:tag name="KSO_WM_DIAGRAM_VIRTUALLY_FRAME" val="{&quot;height&quot;:378.4,&quot;left&quot;:58.32503937007874,&quot;top&quot;:104.35,&quot;width&quot;:846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输入你的正文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97.xml><?xml version="1.0" encoding="utf-8"?>
<p:tagLst xmlns:p="http://schemas.openxmlformats.org/presentationml/2006/main">
  <p:tag name="KSO_WPP_MARK_KEY" val="3672e79e-fc80-443a-9de5-a5d5a0f6e865"/>
  <p:tag name="COMMONDATA" val="eyJoZGlkIjoiYWU2NDRiMzM2MTNiNWEwOTFlMGE1ZGJmZmI5MWViZmIifQ=="/>
  <p:tag name="commondata" val="eyJjb3VudCI6MSwiaGRpZCI6IjJlODUxYjQyYTgxOWY0MTY5ZWY0MDI1NjhiN2YyNTMwIiwidXNlckNvdW50IjoxfQ=="/>
  <p:tag name="resource_record_key" val="{&quot;70&quot;:[3312134]}"/>
</p:tagLst>
</file>

<file path=ppt/tags/tag2.xml><?xml version="1.0" encoding="utf-8"?>
<p:tagLst xmlns:p="http://schemas.openxmlformats.org/presentationml/2006/main">
  <p:tag name="KSO_WM_DIAGRAM_VIRTUALLY_FRAME" val="{&quot;height&quot;:345.5,&quot;left&quot;:560.15,&quot;top&quot;:154.2,&quot;width&quot;:244.75}"/>
</p:tagLst>
</file>

<file path=ppt/tags/tag20.xml><?xml version="1.0" encoding="utf-8"?>
<p:tagLst xmlns:p="http://schemas.openxmlformats.org/presentationml/2006/main">
  <p:tag name="KSO_WM_DIAGRAM_VIRTUALLY_FRAME" val="{&quot;height&quot;:362.7,&quot;left&quot;:55.450000000000024,&quot;top&quot;:97.4,&quot;width&quot;:853.1}"/>
</p:tagLst>
</file>

<file path=ppt/tags/tag21.xml><?xml version="1.0" encoding="utf-8"?>
<p:tagLst xmlns:p="http://schemas.openxmlformats.org/presentationml/2006/main">
  <p:tag name="KSO_WM_DIAGRAM_VIRTUALLY_FRAME" val="{&quot;height&quot;:362.7,&quot;left&quot;:55.450000000000024,&quot;top&quot;:97.4,&quot;width&quot;:853.1}"/>
</p:tagLst>
</file>

<file path=ppt/tags/tag22.xml><?xml version="1.0" encoding="utf-8"?>
<p:tagLst xmlns:p="http://schemas.openxmlformats.org/presentationml/2006/main">
  <p:tag name="KSO_WM_DIAGRAM_VIRTUALLY_FRAME" val="{&quot;height&quot;:362.7,&quot;left&quot;:55.450000000000024,&quot;top&quot;:97.4,&quot;width&quot;:853.1}"/>
</p:tagLst>
</file>

<file path=ppt/tags/tag23.xml><?xml version="1.0" encoding="utf-8"?>
<p:tagLst xmlns:p="http://schemas.openxmlformats.org/presentationml/2006/main">
  <p:tag name="KSO_WM_DIAGRAM_VIRTUALLY_FRAME" val="{&quot;height&quot;:362.7,&quot;left&quot;:55.450000000000024,&quot;top&quot;:97.4,&quot;width&quot;:853.1}"/>
</p:tagLst>
</file>

<file path=ppt/tags/tag24.xml><?xml version="1.0" encoding="utf-8"?>
<p:tagLst xmlns:p="http://schemas.openxmlformats.org/presentationml/2006/main">
  <p:tag name="KSO_WM_DIAGRAM_VIRTUALLY_FRAME" val="{&quot;height&quot;:362.7,&quot;left&quot;:55.450000000000024,&quot;top&quot;:97.4,&quot;width&quot;:853.1}"/>
</p:tagLst>
</file>

<file path=ppt/tags/tag25.xml><?xml version="1.0" encoding="utf-8"?>
<p:tagLst xmlns:p="http://schemas.openxmlformats.org/presentationml/2006/main">
  <p:tag name="KSO_WM_DIAGRAM_VIRTUALLY_FRAME" val="{&quot;height&quot;:362.7,&quot;left&quot;:55.450000000000024,&quot;top&quot;:97.4,&quot;width&quot;:853.1}"/>
</p:tagLst>
</file>

<file path=ppt/tags/tag26.xml><?xml version="1.0" encoding="utf-8"?>
<p:tagLst xmlns:p="http://schemas.openxmlformats.org/presentationml/2006/main">
  <p:tag name="KSO_WM_DIAGRAM_VIRTUALLY_FRAME" val="{&quot;height&quot;:362.7,&quot;left&quot;:55.450000000000024,&quot;top&quot;:97.4,&quot;width&quot;:853.1}"/>
</p:tagLst>
</file>

<file path=ppt/tags/tag27.xml><?xml version="1.0" encoding="utf-8"?>
<p:tagLst xmlns:p="http://schemas.openxmlformats.org/presentationml/2006/main">
  <p:tag name="KSO_WM_DIAGRAM_VIRTUALLY_FRAME" val="{&quot;height&quot;:362.7,&quot;left&quot;:55.450000000000024,&quot;top&quot;:97.4,&quot;width&quot;:853.1}"/>
</p:tagLst>
</file>

<file path=ppt/tags/tag28.xml><?xml version="1.0" encoding="utf-8"?>
<p:tagLst xmlns:p="http://schemas.openxmlformats.org/presentationml/2006/main">
  <p:tag name="KSO_WM_DIAGRAM_VIRTUALLY_FRAME" val="{&quot;height&quot;:281.85417322834644,&quot;left&quot;:464.8984251968503,&quot;top&quot;:120.588031496063,&quot;width&quot;:449.1015748031497}"/>
</p:tagLst>
</file>

<file path=ppt/tags/tag29.xml><?xml version="1.0" encoding="utf-8"?>
<p:tagLst xmlns:p="http://schemas.openxmlformats.org/presentationml/2006/main">
  <p:tag name="KSO_WM_DIAGRAM_VIRTUALLY_FRAME" val="{&quot;height&quot;:281.85417322834644,&quot;left&quot;:464.8984251968503,&quot;top&quot;:120.588031496063,&quot;width&quot;:449.1015748031497}"/>
</p:tagLst>
</file>

<file path=ppt/tags/tag3.xml><?xml version="1.0" encoding="utf-8"?>
<p:tagLst xmlns:p="http://schemas.openxmlformats.org/presentationml/2006/main">
  <p:tag name="KSO_WM_DIAGRAM_VIRTUALLY_FRAME" val="{&quot;height&quot;:345.5,&quot;left&quot;:560.15,&quot;top&quot;:154.2,&quot;width&quot;:244.75}"/>
</p:tagLst>
</file>

<file path=ppt/tags/tag30.xml><?xml version="1.0" encoding="utf-8"?>
<p:tagLst xmlns:p="http://schemas.openxmlformats.org/presentationml/2006/main">
  <p:tag name="KSO_WM_DIAGRAM_VIRTUALLY_FRAME" val="{&quot;height&quot;:281.85417322834644,&quot;left&quot;:464.8984251968503,&quot;top&quot;:120.588031496063,&quot;width&quot;:449.1015748031497}"/>
</p:tagLst>
</file>

<file path=ppt/tags/tag31.xml><?xml version="1.0" encoding="utf-8"?>
<p:tagLst xmlns:p="http://schemas.openxmlformats.org/presentationml/2006/main">
  <p:tag name="KSO_WM_DIAGRAM_VIRTUALLY_FRAME" val="{&quot;height&quot;:281.85417322834644,&quot;left&quot;:464.8984251968503,&quot;top&quot;:120.588031496063,&quot;width&quot;:449.1015748031497}"/>
</p:tagLst>
</file>

<file path=ppt/tags/tag32.xml><?xml version="1.0" encoding="utf-8"?>
<p:tagLst xmlns:p="http://schemas.openxmlformats.org/presentationml/2006/main">
  <p:tag name="KSO_WM_DIAGRAM_VIRTUALLY_FRAME" val="{&quot;height&quot;:281.85417322834644,&quot;left&quot;:464.8984251968503,&quot;top&quot;:120.588031496063,&quot;width&quot;:449.1015748031497}"/>
</p:tagLst>
</file>

<file path=ppt/tags/tag33.xml><?xml version="1.0" encoding="utf-8"?>
<p:tagLst xmlns:p="http://schemas.openxmlformats.org/presentationml/2006/main">
  <p:tag name="KSO_WM_DIAGRAM_VIRTUALLY_FRAME" val="{&quot;height&quot;:281.85417322834644,&quot;left&quot;:464.8984251968503,&quot;top&quot;:120.588031496063,&quot;width&quot;:449.1015748031497}"/>
</p:tagLst>
</file>

<file path=ppt/tags/tag34.xml><?xml version="1.0" encoding="utf-8"?>
<p:tagLst xmlns:p="http://schemas.openxmlformats.org/presentationml/2006/main">
  <p:tag name="KSO_WM_DIAGRAM_VIRTUALLY_FRAME" val="{&quot;height&quot;:281.85417322834644,&quot;left&quot;:464.8984251968503,&quot;top&quot;:120.588031496063,&quot;width&quot;:449.1015748031497}"/>
</p:tagLst>
</file>

<file path=ppt/tags/tag35.xml><?xml version="1.0" encoding="utf-8"?>
<p:tagLst xmlns:p="http://schemas.openxmlformats.org/presentationml/2006/main">
  <p:tag name="KSO_WM_DIAGRAM_VIRTUALLY_FRAME" val="{&quot;height&quot;:281.85417322834644,&quot;left&quot;:464.8984251968503,&quot;top&quot;:120.588031496063,&quot;width&quot;:449.1015748031497}"/>
</p:tagLst>
</file>

<file path=ppt/tags/tag36.xml><?xml version="1.0" encoding="utf-8"?>
<p:tagLst xmlns:p="http://schemas.openxmlformats.org/presentationml/2006/main">
  <p:tag name="KSO_WM_DIAGRAM_VIRTUALLY_FRAME" val="{&quot;height&quot;:281.85417322834644,&quot;left&quot;:464.8984251968503,&quot;top&quot;:120.588031496063,&quot;width&quot;:449.1015748031497}"/>
</p:tagLst>
</file>

<file path=ppt/tags/tag37.xml><?xml version="1.0" encoding="utf-8"?>
<p:tagLst xmlns:p="http://schemas.openxmlformats.org/presentationml/2006/main">
  <p:tag name="KSO_WM_DIAGRAM_VIRTUALLY_FRAME" val="{&quot;height&quot;:281.85417322834644,&quot;left&quot;:464.8984251968503,&quot;top&quot;:120.588031496063,&quot;width&quot;:449.1015748031497}"/>
</p:tagLst>
</file>

<file path=ppt/tags/tag38.xml><?xml version="1.0" encoding="utf-8"?>
<p:tagLst xmlns:p="http://schemas.openxmlformats.org/presentationml/2006/main">
  <p:tag name="KSO_WM_DIAGRAM_VIRTUALLY_FRAME" val="{&quot;height&quot;:281.85417322834644,&quot;left&quot;:464.8984251968503,&quot;top&quot;:120.588031496063,&quot;width&quot;:449.1015748031497}"/>
</p:tagLst>
</file>

<file path=ppt/tags/tag39.xml><?xml version="1.0" encoding="utf-8"?>
<p:tagLst xmlns:p="http://schemas.openxmlformats.org/presentationml/2006/main">
  <p:tag name="KSO_WM_DIAGRAM_VIRTUALLY_FRAME" val="{&quot;height&quot;:281.85417322834644,&quot;left&quot;:464.8984251968503,&quot;top&quot;:120.588031496063,&quot;width&quot;:449.1015748031497}"/>
</p:tagLst>
</file>

<file path=ppt/tags/tag4.xml><?xml version="1.0" encoding="utf-8"?>
<p:tagLst xmlns:p="http://schemas.openxmlformats.org/presentationml/2006/main">
  <p:tag name="KSO_WM_DIAGRAM_VIRTUALLY_FRAME" val="{&quot;height&quot;:345.5,&quot;left&quot;:560.15,&quot;top&quot;:154.2,&quot;width&quot;:244.75}"/>
</p:tagLst>
</file>

<file path=ppt/tags/tag40.xml><?xml version="1.0" encoding="utf-8"?>
<p:tagLst xmlns:p="http://schemas.openxmlformats.org/presentationml/2006/main">
  <p:tag name="KSO_WM_DIAGRAM_VIRTUALLY_FRAME" val="{&quot;height&quot;:281.85417322834644,&quot;left&quot;:464.8984251968503,&quot;top&quot;:120.588031496063,&quot;width&quot;:449.1015748031497}"/>
</p:tagLst>
</file>

<file path=ppt/tags/tag41.xml><?xml version="1.0" encoding="utf-8"?>
<p:tagLst xmlns:p="http://schemas.openxmlformats.org/presentationml/2006/main">
  <p:tag name="KSO_WM_DIAGRAM_VIRTUALLY_FRAME" val="{&quot;height&quot;:281.85417322834644,&quot;left&quot;:464.8984251968503,&quot;top&quot;:120.588031496063,&quot;width&quot;:449.1015748031497}"/>
</p:tagLst>
</file>

<file path=ppt/tags/tag42.xml><?xml version="1.0" encoding="utf-8"?>
<p:tagLst xmlns:p="http://schemas.openxmlformats.org/presentationml/2006/main">
  <p:tag name="KSO_WM_DIAGRAM_VIRTUALLY_FRAME" val="{&quot;height&quot;:281.85417322834644,&quot;left&quot;:464.8984251968503,&quot;top&quot;:120.588031496063,&quot;width&quot;:449.1015748031497}"/>
</p:tagLst>
</file>

<file path=ppt/tags/tag43.xml><?xml version="1.0" encoding="utf-8"?>
<p:tagLst xmlns:p="http://schemas.openxmlformats.org/presentationml/2006/main">
  <p:tag name="KSO_WM_DIAGRAM_VIRTUALLY_FRAME" val="{&quot;height&quot;:281.85417322834644,&quot;left&quot;:464.8984251968503,&quot;top&quot;:120.588031496063,&quot;width&quot;:449.1015748031497}"/>
</p:tagLst>
</file>

<file path=ppt/tags/tag44.xml><?xml version="1.0" encoding="utf-8"?>
<p:tagLst xmlns:p="http://schemas.openxmlformats.org/presentationml/2006/main">
  <p:tag name="KSO_WM_DIAGRAM_VIRTUALLY_FRAME" val="{&quot;height&quot;:281.85417322834644,&quot;left&quot;:464.8984251968503,&quot;top&quot;:120.588031496063,&quot;width&quot;:449.1015748031497}"/>
</p:tagLst>
</file>

<file path=ppt/tags/tag45.xml><?xml version="1.0" encoding="utf-8"?>
<p:tagLst xmlns:p="http://schemas.openxmlformats.org/presentationml/2006/main">
  <p:tag name="KSO_WM_DIAGRAM_VIRTUALLY_FRAME" val="{&quot;height&quot;:281.85417322834644,&quot;left&quot;:464.8984251968503,&quot;top&quot;:120.588031496063,&quot;width&quot;:449.1015748031497}"/>
</p:tagLst>
</file>

<file path=ppt/tags/tag46.xml><?xml version="1.0" encoding="utf-8"?>
<p:tagLst xmlns:p="http://schemas.openxmlformats.org/presentationml/2006/main">
  <p:tag name="KSO_WM_DIAGRAM_VIRTUALLY_FRAME" val="{&quot;height&quot;:281.85417322834644,&quot;left&quot;:464.8984251968503,&quot;top&quot;:120.588031496063,&quot;width&quot;:449.1015748031497}"/>
</p:tagLst>
</file>

<file path=ppt/tags/tag47.xml><?xml version="1.0" encoding="utf-8"?>
<p:tagLst xmlns:p="http://schemas.openxmlformats.org/presentationml/2006/main">
  <p:tag name="KSO_WM_DIAGRAM_VIRTUALLY_FRAME" val="{&quot;height&quot;:281.85417322834644,&quot;left&quot;:464.8984251968503,&quot;top&quot;:120.588031496063,&quot;width&quot;:449.1015748031497}"/>
</p:tagLst>
</file>

<file path=ppt/tags/tag48.xml><?xml version="1.0" encoding="utf-8"?>
<p:tagLst xmlns:p="http://schemas.openxmlformats.org/presentationml/2006/main">
  <p:tag name="KSO_WM_DIAGRAM_VIRTUALLY_FRAME" val="{&quot;height&quot;:281.85417322834644,&quot;left&quot;:464.8984251968503,&quot;top&quot;:120.588031496063,&quot;width&quot;:449.1015748031497}"/>
</p:tagLst>
</file>

<file path=ppt/tags/tag49.xml><?xml version="1.0" encoding="utf-8"?>
<p:tagLst xmlns:p="http://schemas.openxmlformats.org/presentationml/2006/main">
  <p:tag name="KSO_WM_DIAGRAM_VIRTUALLY_FRAME" val="{&quot;height&quot;:281.85417322834644,&quot;left&quot;:464.8984251968503,&quot;top&quot;:120.588031496063,&quot;width&quot;:449.1015748031497}"/>
</p:tagLst>
</file>

<file path=ppt/tags/tag5.xml><?xml version="1.0" encoding="utf-8"?>
<p:tagLst xmlns:p="http://schemas.openxmlformats.org/presentationml/2006/main">
  <p:tag name="KSO_WM_DIAGRAM_VIRTUALLY_FRAME" val="{&quot;height&quot;:345.5,&quot;left&quot;:560.15,&quot;top&quot;:154.2,&quot;width&quot;:244.75}"/>
</p:tagLst>
</file>

<file path=ppt/tags/tag50.xml><?xml version="1.0" encoding="utf-8"?>
<p:tagLst xmlns:p="http://schemas.openxmlformats.org/presentationml/2006/main">
  <p:tag name="KSO_WM_DIAGRAM_VIRTUALLY_FRAME" val="{&quot;height&quot;:281.85417322834644,&quot;left&quot;:464.8984251968503,&quot;top&quot;:120.588031496063,&quot;width&quot;:449.1015748031497}"/>
</p:tagLst>
</file>

<file path=ppt/tags/tag51.xml><?xml version="1.0" encoding="utf-8"?>
<p:tagLst xmlns:p="http://schemas.openxmlformats.org/presentationml/2006/main">
  <p:tag name="KSO_WM_DIAGRAM_VIRTUALLY_FRAME" val="{&quot;height&quot;:281.85417322834644,&quot;left&quot;:464.8984251968503,&quot;top&quot;:120.588031496063,&quot;width&quot;:449.1015748031497}"/>
</p:tagLst>
</file>

<file path=ppt/tags/tag52.xml><?xml version="1.0" encoding="utf-8"?>
<p:tagLst xmlns:p="http://schemas.openxmlformats.org/presentationml/2006/main">
  <p:tag name="KSO_WM_DIAGRAM_VIRTUALLY_FRAME" val="{&quot;height&quot;:281.85417322834644,&quot;left&quot;:464.8984251968503,&quot;top&quot;:120.588031496063,&quot;width&quot;:449.1015748031497}"/>
</p:tagLst>
</file>

<file path=ppt/tags/tag53.xml><?xml version="1.0" encoding="utf-8"?>
<p:tagLst xmlns:p="http://schemas.openxmlformats.org/presentationml/2006/main">
  <p:tag name="KSO_WM_DIAGRAM_VIRTUALLY_FRAME" val="{&quot;height&quot;:281.85417322834644,&quot;left&quot;:464.8984251968503,&quot;top&quot;:120.588031496063,&quot;width&quot;:449.1015748031497}"/>
</p:tagLst>
</file>

<file path=ppt/tags/tag54.xml><?xml version="1.0" encoding="utf-8"?>
<p:tagLst xmlns:p="http://schemas.openxmlformats.org/presentationml/2006/main">
  <p:tag name="KSO_WM_DIAGRAM_VIRTUALLY_FRAME" val="{&quot;height&quot;:281.85417322834644,&quot;left&quot;:464.8984251968503,&quot;top&quot;:120.588031496063,&quot;width&quot;:449.1015748031497}"/>
</p:tagLst>
</file>

<file path=ppt/tags/tag55.xml><?xml version="1.0" encoding="utf-8"?>
<p:tagLst xmlns:p="http://schemas.openxmlformats.org/presentationml/2006/main">
  <p:tag name="KSO_WM_DIAGRAM_VIRTUALLY_FRAME" val="{&quot;height&quot;:281.85417322834644,&quot;left&quot;:464.8984251968503,&quot;top&quot;:120.588031496063,&quot;width&quot;:449.1015748031497}"/>
</p:tagLst>
</file>

<file path=ppt/tags/tag56.xml><?xml version="1.0" encoding="utf-8"?>
<p:tagLst xmlns:p="http://schemas.openxmlformats.org/presentationml/2006/main">
  <p:tag name="KSO_WM_DIAGRAM_VIRTUALLY_FRAME" val="{&quot;height&quot;:281.85417322834644,&quot;left&quot;:464.8984251968503,&quot;top&quot;:120.588031496063,&quot;width&quot;:449.1015748031497}"/>
</p:tagLst>
</file>

<file path=ppt/tags/tag57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58.xml><?xml version="1.0" encoding="utf-8"?>
<p:tagLst xmlns:p="http://schemas.openxmlformats.org/presentationml/2006/main">
  <p:tag name="KSO_WM_DIAGRAM_VIRTUALLY_FRAME" val="{&quot;height&quot;:281.85417322834644,&quot;left&quot;:464.8984251968503,&quot;top&quot;:120.588031496063,&quot;width&quot;:449.1015748031497}"/>
</p:tagLst>
</file>

<file path=ppt/tags/tag59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6.xml><?xml version="1.0" encoding="utf-8"?>
<p:tagLst xmlns:p="http://schemas.openxmlformats.org/presentationml/2006/main">
  <p:tag name="KSO_WM_DIAGRAM_VIRTUALLY_FRAME" val="{&quot;height&quot;:345.5,&quot;left&quot;:560.15,&quot;top&quot;:154.2,&quot;width&quot;:244.75}"/>
</p:tagLst>
</file>

<file path=ppt/tags/tag60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61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62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63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64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65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66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67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68.xml><?xml version="1.0" encoding="utf-8"?>
<p:tagLst xmlns:p="http://schemas.openxmlformats.org/presentationml/2006/main">
  <p:tag name="KSO_WM_DIAGRAM_VIRTUALLY_FRAME" val="{&quot;height&quot;:281.85417322834644,&quot;left&quot;:464.8984251968503,&quot;top&quot;:120.588031496063,&quot;width&quot;:449.1015748031497}"/>
</p:tagLst>
</file>

<file path=ppt/tags/tag69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7.xml><?xml version="1.0" encoding="utf-8"?>
<p:tagLst xmlns:p="http://schemas.openxmlformats.org/presentationml/2006/main">
  <p:tag name="KSO_WM_DIAGRAM_VIRTUALLY_FRAME" val="{&quot;height&quot;:345.5,&quot;left&quot;:560.15,&quot;top&quot;:154.2,&quot;width&quot;:244.75}"/>
</p:tagLst>
</file>

<file path=ppt/tags/tag70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71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72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73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74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75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76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77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78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79.xml><?xml version="1.0" encoding="utf-8"?>
<p:tagLst xmlns:p="http://schemas.openxmlformats.org/presentationml/2006/main">
  <p:tag name="KSO_WM_DIAGRAM_VIRTUALLY_FRAME" val="{&quot;height&quot;:281.85417322834644,&quot;left&quot;:464.8984251968503,&quot;top&quot;:120.588031496063,&quot;width&quot;:449.1015748031497}"/>
</p:tagLst>
</file>

<file path=ppt/tags/tag8.xml><?xml version="1.0" encoding="utf-8"?>
<p:tagLst xmlns:p="http://schemas.openxmlformats.org/presentationml/2006/main">
  <p:tag name="KSO_WM_DIAGRAM_VIRTUALLY_FRAME" val="{&quot;height&quot;:345.5,&quot;left&quot;:560.15,&quot;top&quot;:154.2,&quot;width&quot;:244.75}"/>
</p:tagLst>
</file>

<file path=ppt/tags/tag80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81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82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83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84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85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86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87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88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89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9.xml><?xml version="1.0" encoding="utf-8"?>
<p:tagLst xmlns:p="http://schemas.openxmlformats.org/presentationml/2006/main">
  <p:tag name="KSO_WM_DIAGRAM_VIRTUALLY_FRAME" val="{&quot;height&quot;:345.5,&quot;left&quot;:560.15,&quot;top&quot;:154.2,&quot;width&quot;:244.75}"/>
</p:tagLst>
</file>

<file path=ppt/tags/tag90.xml><?xml version="1.0" encoding="utf-8"?>
<p:tagLst xmlns:p="http://schemas.openxmlformats.org/presentationml/2006/main">
  <p:tag name="KSO_WM_DIAGRAM_VIRTUALLY_FRAME" val="{&quot;height&quot;:281.85417322834644,&quot;left&quot;:464.8984251968503,&quot;top&quot;:120.588031496063,&quot;width&quot;:449.1015748031497}"/>
</p:tagLst>
</file>

<file path=ppt/tags/tag91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92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93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94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95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96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97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98.xml><?xml version="1.0" encoding="utf-8"?>
<p:tagLst xmlns:p="http://schemas.openxmlformats.org/presentationml/2006/main">
  <p:tag name="KSO_WM_DIAGRAM_VIRTUALLY_FRAME" val="{&quot;height&quot;:337.5,&quot;left&quot;:67.64842519685035,&quot;top&quot;:130.55,&quot;width&quot;:420.6015748031497}"/>
</p:tagLst>
</file>

<file path=ppt/tags/tag99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思源黑体 CN Bold"/>
        <a:ea typeface="思源黑体 CN Bold"/>
        <a:cs typeface=""/>
      </a:majorFont>
      <a:minorFont>
        <a:latin typeface="思源黑体 CN Regular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Regular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Regular"/>
        <a:ea typeface=""/>
        <a:cs typeface=""/>
        <a:font script="Jpan" typeface="ＭＳ Ｐゴシック"/>
        <a:font script="Hang" typeface="맑은 고딕"/>
        <a:font script="Hans" typeface="思源黑体 CN Regular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Regular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Regular"/>
        <a:ea typeface=""/>
        <a:cs typeface=""/>
        <a:font script="Jpan" typeface="ＭＳ Ｐゴシック"/>
        <a:font script="Hang" typeface="맑은 고딕"/>
        <a:font script="Hans" typeface="思源黑体 CN Regular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4454</Words>
  <Application>WPS 演示</Application>
  <PresentationFormat>宽屏</PresentationFormat>
  <Paragraphs>780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42" baseType="lpstr">
      <vt:lpstr>Arial</vt:lpstr>
      <vt:lpstr>宋体</vt:lpstr>
      <vt:lpstr>Wingdings</vt:lpstr>
      <vt:lpstr>Wingdings</vt:lpstr>
      <vt:lpstr>思源黑体 CN Regular</vt:lpstr>
      <vt:lpstr>方正公文小标宋</vt:lpstr>
      <vt:lpstr>Arial Black</vt:lpstr>
      <vt:lpstr>Yu Gothic UI Semibold</vt:lpstr>
      <vt:lpstr>黑体</vt:lpstr>
      <vt:lpstr>思源黑体 CN Bold</vt:lpstr>
      <vt:lpstr>微软雅黑</vt:lpstr>
      <vt:lpstr>Arial Unicode MS</vt:lpstr>
      <vt:lpstr>Times New Roman</vt:lpstr>
      <vt:lpstr>华文中宋</vt:lpstr>
      <vt:lpstr>方正特雅宋_GBK</vt:lpstr>
      <vt:lpstr>Bahnschrift SemiBold</vt:lpstr>
      <vt:lpstr>汉仪力量黑简</vt:lpstr>
      <vt:lpstr>华文行楷</vt:lpstr>
      <vt:lpstr>方正姚体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嶙嶙</dc:creator>
  <cp:lastModifiedBy>Cai Yuxuan</cp:lastModifiedBy>
  <cp:revision>36</cp:revision>
  <dcterms:created xsi:type="dcterms:W3CDTF">2023-01-12T12:56:00Z</dcterms:created>
  <dcterms:modified xsi:type="dcterms:W3CDTF">2024-06-06T13:05:38Z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864200C55FCB44508A72C51033F49A26_11</vt:lpwstr>
  </property>
  <property fmtid="{D5CDD505-2E9C-101B-9397-08002B2CF9AE}" pid="3" name="KSOProductBuildVer">
    <vt:lpwstr>2052-12.1.0.16929</vt:lpwstr>
  </property>
  <property fmtid="{D5CDD505-2E9C-101B-9397-08002B2CF9AE}" pid="4" name="KSOTemplateUUID">
    <vt:lpwstr>v1.0_mb_ED02u17cIxewCRYAsEBUoA==</vt:lpwstr>
  </property>
</Properties>
</file>